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1.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348" r:id="rId3"/>
    <p:sldId id="349" r:id="rId4"/>
    <p:sldId id="260" r:id="rId5"/>
    <p:sldId id="307" r:id="rId6"/>
    <p:sldId id="299" r:id="rId7"/>
    <p:sldId id="350" r:id="rId8"/>
    <p:sldId id="352" r:id="rId9"/>
    <p:sldId id="292" r:id="rId10"/>
    <p:sldId id="331" r:id="rId11"/>
    <p:sldId id="338" r:id="rId12"/>
    <p:sldId id="353" r:id="rId13"/>
    <p:sldId id="351" r:id="rId14"/>
    <p:sldId id="346" r:id="rId15"/>
    <p:sldId id="293" r:id="rId16"/>
    <p:sldId id="277" r:id="rId17"/>
    <p:sldId id="278"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lison Melun" initials="AM" lastIdx="7" clrIdx="0">
    <p:extLst>
      <p:ext uri="{19B8F6BF-5375-455C-9EA6-DF929625EA0E}">
        <p15:presenceInfo xmlns:p15="http://schemas.microsoft.com/office/powerpoint/2012/main" userId="S::amelun@ddpco.com::83e25dee-2cf9-4f60-96e8-08572cd562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626"/>
    <a:srgbClr val="262625"/>
    <a:srgbClr val="262627"/>
    <a:srgbClr val="299D37"/>
    <a:srgbClr val="43B02A"/>
    <a:srgbClr val="5FBC4A"/>
    <a:srgbClr val="00AEC7"/>
    <a:srgbClr val="DC582A"/>
    <a:srgbClr val="EA9B7F"/>
    <a:srgbClr val="9A8BB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75"/>
    <p:restoredTop sz="82546" autoAdjust="0"/>
  </p:normalViewPr>
  <p:slideViewPr>
    <p:cSldViewPr snapToGrid="0" snapToObjects="1">
      <p:cViewPr varScale="1">
        <p:scale>
          <a:sx n="92" d="100"/>
          <a:sy n="92" d="100"/>
        </p:scale>
        <p:origin x="1120"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8-31T11:29:17.340" idx="5">
    <p:pos x="5027" y="712"/>
    <p:text>Is this the newest version of this flyer?</p:text>
    <p:extLst>
      <p:ext uri="{C676402C-5697-4E1C-873F-D02D1690AC5C}">
        <p15:threadingInfo xmlns:p15="http://schemas.microsoft.com/office/powerpoint/2012/main" timeZoneBias="3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FB71D5-94AD-6440-841E-93603554436D}" type="datetimeFigureOut">
              <a:rPr lang="en-US" smtClean="0"/>
              <a:t>9/1/21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34D037-087F-1145-9EC9-7C71CC4AC6B0}" type="slidenum">
              <a:rPr lang="en-US" smtClean="0"/>
              <a:t>‹#›</a:t>
            </a:fld>
            <a:endParaRPr lang="en-US"/>
          </a:p>
        </p:txBody>
      </p:sp>
    </p:spTree>
    <p:extLst>
      <p:ext uri="{BB962C8B-B14F-4D97-AF65-F5344CB8AC3E}">
        <p14:creationId xmlns:p14="http://schemas.microsoft.com/office/powerpoint/2010/main" val="23324182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1</a:t>
            </a:fld>
            <a:endParaRPr lang="en-US"/>
          </a:p>
        </p:txBody>
      </p:sp>
    </p:spTree>
    <p:extLst>
      <p:ext uri="{BB962C8B-B14F-4D97-AF65-F5344CB8AC3E}">
        <p14:creationId xmlns:p14="http://schemas.microsoft.com/office/powerpoint/2010/main" val="23925386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you might be wondering how you find a PPO dentist…we have three ways to help you find a dentist near you. Our website, our mobile app, or by calling our customer service team.</a:t>
            </a:r>
          </a:p>
        </p:txBody>
      </p:sp>
      <p:sp>
        <p:nvSpPr>
          <p:cNvPr id="4" name="Slide Number Placeholder 3"/>
          <p:cNvSpPr>
            <a:spLocks noGrp="1"/>
          </p:cNvSpPr>
          <p:nvPr>
            <p:ph type="sldNum" sz="quarter" idx="10"/>
          </p:nvPr>
        </p:nvSpPr>
        <p:spPr/>
        <p:txBody>
          <a:bodyPr/>
          <a:lstStyle/>
          <a:p>
            <a:fld id="{4EE0F751-4246-4043-ACB3-B9627B229D41}" type="slidenum">
              <a:rPr lang="en-US" smtClean="0"/>
              <a:t>10</a:t>
            </a:fld>
            <a:endParaRPr lang="en-US"/>
          </a:p>
        </p:txBody>
      </p:sp>
    </p:spTree>
    <p:extLst>
      <p:ext uri="{BB962C8B-B14F-4D97-AF65-F5344CB8AC3E}">
        <p14:creationId xmlns:p14="http://schemas.microsoft.com/office/powerpoint/2010/main" val="24270069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go to the website or the mobile app for support, you will see a display similar to the one shown here. If a provider accepts Premier only, you will see Delta Dental Premier listed, but not PPO. If you see both Delta Dental PPO and Premier listed, then the dentist agrees to bill you only up to their PPO fee schedule.</a:t>
            </a:r>
          </a:p>
        </p:txBody>
      </p:sp>
      <p:sp>
        <p:nvSpPr>
          <p:cNvPr id="4" name="Slide Number Placeholder 3"/>
          <p:cNvSpPr>
            <a:spLocks noGrp="1"/>
          </p:cNvSpPr>
          <p:nvPr>
            <p:ph type="sldNum" sz="quarter" idx="10"/>
          </p:nvPr>
        </p:nvSpPr>
        <p:spPr/>
        <p:txBody>
          <a:bodyPr/>
          <a:lstStyle/>
          <a:p>
            <a:fld id="{4EE0F751-4246-4043-ACB3-B9627B229D41}" type="slidenum">
              <a:rPr lang="en-US" smtClean="0"/>
              <a:t>11</a:t>
            </a:fld>
            <a:endParaRPr lang="en-US"/>
          </a:p>
        </p:txBody>
      </p:sp>
    </p:spTree>
    <p:extLst>
      <p:ext uri="{BB962C8B-B14F-4D97-AF65-F5344CB8AC3E}">
        <p14:creationId xmlns:p14="http://schemas.microsoft.com/office/powerpoint/2010/main" val="9334063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our portal is simple and it’s the easiest way to gain access to your benefit information, claims, and more!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Click on image in Slideshow to play video</a:t>
            </a:r>
          </a:p>
          <a:p>
            <a:r>
              <a:rPr lang="en-US" dirty="0"/>
              <a:t>https://</a:t>
            </a:r>
            <a:r>
              <a:rPr lang="en-US" dirty="0" err="1"/>
              <a:t>www.youtube.com</a:t>
            </a:r>
            <a:r>
              <a:rPr lang="en-US" dirty="0"/>
              <a:t>/</a:t>
            </a:r>
            <a:r>
              <a:rPr lang="en-US" dirty="0" err="1"/>
              <a:t>watch?v</a:t>
            </a:r>
            <a:r>
              <a:rPr lang="en-US" dirty="0"/>
              <a:t>=A4YfsY0TBK8</a:t>
            </a:r>
          </a:p>
        </p:txBody>
      </p:sp>
      <p:sp>
        <p:nvSpPr>
          <p:cNvPr id="4" name="Slide Number Placeholder 3"/>
          <p:cNvSpPr>
            <a:spLocks noGrp="1"/>
          </p:cNvSpPr>
          <p:nvPr>
            <p:ph type="sldNum" sz="quarter" idx="10"/>
          </p:nvPr>
        </p:nvSpPr>
        <p:spPr/>
        <p:txBody>
          <a:bodyPr/>
          <a:lstStyle/>
          <a:p>
            <a:fld id="{4EE0F751-4246-4043-ACB3-B9627B229D41}" type="slidenum">
              <a:rPr lang="en-US" smtClean="0"/>
              <a:t>12</a:t>
            </a:fld>
            <a:endParaRPr lang="en-US"/>
          </a:p>
        </p:txBody>
      </p:sp>
    </p:spTree>
    <p:extLst>
      <p:ext uri="{BB962C8B-B14F-4D97-AF65-F5344CB8AC3E}">
        <p14:creationId xmlns:p14="http://schemas.microsoft.com/office/powerpoint/2010/main" val="853956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Creating</a:t>
            </a:r>
            <a:r>
              <a:rPr lang="en-US" baseline="0" dirty="0"/>
              <a:t> a subscriber account can help you more easily manage your dental benefits. You will be able to check your benefits at any time, not just during normal business hours. While ID cards are not required, members can print an ID card, view their Explanation of Benefit (EOB) statement, or use our cost estimator tool that shows the average cost of certain services. We highly recommend that your dentist request</a:t>
            </a:r>
            <a:r>
              <a:rPr lang="en-US" dirty="0"/>
              <a:t> a pre-determination of benefit for services that are expected to cost $400 or more.</a:t>
            </a:r>
          </a:p>
        </p:txBody>
      </p:sp>
      <p:sp>
        <p:nvSpPr>
          <p:cNvPr id="4" name="Slide Number Placeholder 3"/>
          <p:cNvSpPr>
            <a:spLocks noGrp="1"/>
          </p:cNvSpPr>
          <p:nvPr>
            <p:ph type="sldNum" sz="quarter" idx="10"/>
          </p:nvPr>
        </p:nvSpPr>
        <p:spPr/>
        <p:txBody>
          <a:bodyPr/>
          <a:lstStyle/>
          <a:p>
            <a:fld id="{4EE0F751-4246-4043-ACB3-B9627B229D41}" type="slidenum">
              <a:rPr lang="en-US" smtClean="0"/>
              <a:t>13</a:t>
            </a:fld>
            <a:endParaRPr lang="en-US"/>
          </a:p>
        </p:txBody>
      </p:sp>
    </p:spTree>
    <p:extLst>
      <p:ext uri="{BB962C8B-B14F-4D97-AF65-F5344CB8AC3E}">
        <p14:creationId xmlns:p14="http://schemas.microsoft.com/office/powerpoint/2010/main" val="2819676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 are logged in, you can download</a:t>
            </a:r>
            <a:r>
              <a:rPr lang="en-US" baseline="0" dirty="0"/>
              <a:t> a full benefits report. This report provides a high-level overview of your coverage as well as the frequencies and age limitations for common services. This is a great report to bring with you when you go to the dentist, so you know if you are eligible for any recommended services. </a:t>
            </a:r>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14</a:t>
            </a:fld>
            <a:endParaRPr lang="en-US"/>
          </a:p>
        </p:txBody>
      </p:sp>
    </p:spTree>
    <p:extLst>
      <p:ext uri="{BB962C8B-B14F-4D97-AF65-F5344CB8AC3E}">
        <p14:creationId xmlns:p14="http://schemas.microsoft.com/office/powerpoint/2010/main" val="2794461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latin typeface="Calibri" charset="0"/>
                <a:ea typeface="ＭＳ Ｐゴシック" charset="0"/>
                <a:cs typeface="ＭＳ Ｐゴシック" charset="0"/>
              </a:rPr>
              <a:t>We all want access to information while we are on-the-go. Once</a:t>
            </a:r>
            <a:r>
              <a:rPr lang="en-US" baseline="0" dirty="0">
                <a:latin typeface="Calibri" charset="0"/>
                <a:ea typeface="ＭＳ Ｐゴシック" charset="0"/>
                <a:cs typeface="ＭＳ Ｐゴシック" charset="0"/>
              </a:rPr>
              <a:t> you download the mobile app, you will have the ability to easily locate a dentist, view your ID card or claims, and much more</a:t>
            </a:r>
            <a:r>
              <a:rPr lang="en-US" baseline="0">
                <a:latin typeface="Calibri" charset="0"/>
                <a:ea typeface="ＭＳ Ｐゴシック" charset="0"/>
                <a:cs typeface="ＭＳ Ｐゴシック" charset="0"/>
              </a:rPr>
              <a:t>. </a:t>
            </a:r>
            <a:endParaRPr lang="en-US" dirty="0">
              <a:latin typeface="Calibri" charset="0"/>
              <a:ea typeface="ＭＳ Ｐゴシック" charset="0"/>
              <a:cs typeface="ＭＳ Ｐゴシック"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15</a:t>
            </a:fld>
            <a:endParaRPr lang="en-US" sz="1200" dirty="0"/>
          </a:p>
        </p:txBody>
      </p:sp>
    </p:spTree>
    <p:extLst>
      <p:ext uri="{BB962C8B-B14F-4D97-AF65-F5344CB8AC3E}">
        <p14:creationId xmlns:p14="http://schemas.microsoft.com/office/powerpoint/2010/main" val="797232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located right here in Colorado – in the Denver Tech Center actually. Our customer service team is trained and ready to assist you with additional questions you have. You can reach them by phone Monday-Friday from 7:30 a.m. to 5 p.m. or by email as indicated.</a:t>
            </a:r>
          </a:p>
        </p:txBody>
      </p:sp>
      <p:sp>
        <p:nvSpPr>
          <p:cNvPr id="4" name="Slide Number Placeholder 3"/>
          <p:cNvSpPr>
            <a:spLocks noGrp="1"/>
          </p:cNvSpPr>
          <p:nvPr>
            <p:ph type="sldNum" sz="quarter" idx="10"/>
          </p:nvPr>
        </p:nvSpPr>
        <p:spPr/>
        <p:txBody>
          <a:bodyPr/>
          <a:lstStyle/>
          <a:p>
            <a:fld id="{4DBDC235-7883-6348-B312-2DBC0E85E494}" type="slidenum">
              <a:rPr lang="en-US" smtClean="0"/>
              <a:t>16</a:t>
            </a:fld>
            <a:endParaRPr lang="en-US"/>
          </a:p>
        </p:txBody>
      </p:sp>
    </p:spTree>
    <p:extLst>
      <p:ext uri="{BB962C8B-B14F-4D97-AF65-F5344CB8AC3E}">
        <p14:creationId xmlns:p14="http://schemas.microsoft.com/office/powerpoint/2010/main" val="554432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BDC235-7883-6348-B312-2DBC0E85E494}" type="slidenum">
              <a:rPr lang="en-US" smtClean="0"/>
              <a:t>17</a:t>
            </a:fld>
            <a:endParaRPr lang="en-US"/>
          </a:p>
        </p:txBody>
      </p:sp>
    </p:spTree>
    <p:extLst>
      <p:ext uri="{BB962C8B-B14F-4D97-AF65-F5344CB8AC3E}">
        <p14:creationId xmlns:p14="http://schemas.microsoft.com/office/powerpoint/2010/main" val="591977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on image in Slideshow to play video</a:t>
            </a:r>
          </a:p>
          <a:p>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2</a:t>
            </a:fld>
            <a:endParaRPr lang="en-US"/>
          </a:p>
        </p:txBody>
      </p:sp>
    </p:spTree>
    <p:extLst>
      <p:ext uri="{BB962C8B-B14F-4D97-AF65-F5344CB8AC3E}">
        <p14:creationId xmlns:p14="http://schemas.microsoft.com/office/powerpoint/2010/main" val="25077621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Click on image in Slideshow to play video</a:t>
            </a:r>
          </a:p>
          <a:p>
            <a:r>
              <a:rPr lang="en-US" dirty="0"/>
              <a:t>https://</a:t>
            </a:r>
            <a:r>
              <a:rPr lang="en-US" dirty="0" err="1"/>
              <a:t>www.youtube.com</a:t>
            </a:r>
            <a:r>
              <a:rPr lang="en-US" dirty="0"/>
              <a:t>/</a:t>
            </a:r>
            <a:r>
              <a:rPr lang="en-US" dirty="0" err="1"/>
              <a:t>watch?v</a:t>
            </a:r>
            <a:r>
              <a:rPr lang="en-US" dirty="0"/>
              <a:t>=8IQ2j5GMn2A&amp;feature=</a:t>
            </a:r>
            <a:r>
              <a:rPr lang="en-US" dirty="0" err="1"/>
              <a:t>youtu.be</a:t>
            </a:r>
            <a:endParaRPr lang="en-US" dirty="0"/>
          </a:p>
        </p:txBody>
      </p:sp>
      <p:sp>
        <p:nvSpPr>
          <p:cNvPr id="4" name="Slide Number Placeholder 3"/>
          <p:cNvSpPr>
            <a:spLocks noGrp="1"/>
          </p:cNvSpPr>
          <p:nvPr>
            <p:ph type="sldNum" sz="quarter" idx="5"/>
          </p:nvPr>
        </p:nvSpPr>
        <p:spPr/>
        <p:txBody>
          <a:bodyPr/>
          <a:lstStyle/>
          <a:p>
            <a:fld id="{F034D037-087F-1145-9EC9-7C71CC4AC6B0}" type="slidenum">
              <a:rPr lang="en-US" smtClean="0"/>
              <a:t>3</a:t>
            </a:fld>
            <a:endParaRPr lang="en-US"/>
          </a:p>
        </p:txBody>
      </p:sp>
    </p:spTree>
    <p:extLst>
      <p:ext uri="{BB962C8B-B14F-4D97-AF65-F5344CB8AC3E}">
        <p14:creationId xmlns:p14="http://schemas.microsoft.com/office/powerpoint/2010/main" val="1409462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highlight>
                  <a:srgbClr val="FFFF00"/>
                </a:highlight>
              </a:rPr>
              <a:t>About </a:t>
            </a:r>
            <a:r>
              <a:rPr lang="en-US" dirty="0"/>
              <a:t>90</a:t>
            </a:r>
            <a:r>
              <a:rPr lang="en-US" dirty="0">
                <a:highlight>
                  <a:srgbClr val="FFFF00"/>
                </a:highlight>
              </a:rPr>
              <a:t>% </a:t>
            </a:r>
            <a:r>
              <a:rPr lang="en-US" dirty="0"/>
              <a:t>of CO dentists are in one of our two networks, but as I mentioned earlier, you will achieve maximum savings by seeing a PPO provider. </a:t>
            </a:r>
            <a:r>
              <a:rPr lang="en-US" sz="1200" b="1" i="0" u="none" strike="noStrike" kern="1200" dirty="0">
                <a:solidFill>
                  <a:schemeClr val="tx1"/>
                </a:solidFill>
                <a:effectLst/>
                <a:latin typeface="+mn-lt"/>
                <a:ea typeface="+mn-ea"/>
                <a:cs typeface="+mn-cs"/>
              </a:rPr>
              <a:t>We have more than 155,000 dentists nationwide. That means 3 out of 4 dentists participate in the Delta Dental network.</a:t>
            </a:r>
          </a:p>
          <a:p>
            <a:endParaRPr lang="en-US" dirty="0"/>
          </a:p>
        </p:txBody>
      </p:sp>
      <p:sp>
        <p:nvSpPr>
          <p:cNvPr id="4" name="Slide Number Placeholder 3"/>
          <p:cNvSpPr>
            <a:spLocks noGrp="1"/>
          </p:cNvSpPr>
          <p:nvPr>
            <p:ph type="sldNum" sz="quarter" idx="10"/>
          </p:nvPr>
        </p:nvSpPr>
        <p:spPr/>
        <p:txBody>
          <a:bodyPr/>
          <a:lstStyle/>
          <a:p>
            <a:fld id="{F034D037-087F-1145-9EC9-7C71CC4AC6B0}" type="slidenum">
              <a:rPr lang="en-US" smtClean="0"/>
              <a:t>4</a:t>
            </a:fld>
            <a:endParaRPr lang="en-US"/>
          </a:p>
        </p:txBody>
      </p:sp>
    </p:spTree>
    <p:extLst>
      <p:ext uri="{BB962C8B-B14F-4D97-AF65-F5344CB8AC3E}">
        <p14:creationId xmlns:p14="http://schemas.microsoft.com/office/powerpoint/2010/main" val="3018509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Delta Dental’s dual PPO and Premier network</a:t>
            </a:r>
            <a:r>
              <a:rPr lang="en-US" baseline="0"/>
              <a:t> offers discounts off the cost of treatment and protection against balance-billing. There is no difference in quality between these two networks – only fee structures. A PPO provider will always save you the most in out-of-pocket costs. You will also save by seeing </a:t>
            </a:r>
            <a:r>
              <a:rPr lang="en-US" baseline="0">
                <a:solidFill>
                  <a:srgbClr val="FF0000"/>
                </a:solidFill>
              </a:rPr>
              <a:t>a Delta Dental Premier provider, but not as much as with a PPO provider. </a:t>
            </a:r>
            <a:r>
              <a:rPr lang="en-US" baseline="0"/>
              <a:t>Non-participating providers have not agreed to any discounts with Delta Dental so you may be responsible for the entire difference between what the plan covers and what your provider has billed.</a:t>
            </a:r>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5</a:t>
            </a:fld>
            <a:endParaRPr lang="en-US"/>
          </a:p>
        </p:txBody>
      </p:sp>
    </p:spTree>
    <p:extLst>
      <p:ext uri="{BB962C8B-B14F-4D97-AF65-F5344CB8AC3E}">
        <p14:creationId xmlns:p14="http://schemas.microsoft.com/office/powerpoint/2010/main" val="3872928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FF0000"/>
                </a:solidFill>
              </a:rPr>
              <a:t>We have included an example to show you the differences between the three networks. As you can see on the bottom line, your cost increases significantly by going out of network, but you can save even more by getting services from a PPO provider.</a:t>
            </a:r>
          </a:p>
        </p:txBody>
      </p:sp>
      <p:sp>
        <p:nvSpPr>
          <p:cNvPr id="4" name="Slide Number Placeholder 3"/>
          <p:cNvSpPr>
            <a:spLocks noGrp="1"/>
          </p:cNvSpPr>
          <p:nvPr>
            <p:ph type="sldNum" sz="quarter" idx="10"/>
          </p:nvPr>
        </p:nvSpPr>
        <p:spPr/>
        <p:txBody>
          <a:bodyPr/>
          <a:lstStyle/>
          <a:p>
            <a:fld id="{4DBDC235-7883-6348-B312-2DBC0E85E494}" type="slidenum">
              <a:rPr lang="en-US" smtClean="0"/>
              <a:t>6</a:t>
            </a:fld>
            <a:endParaRPr lang="en-US"/>
          </a:p>
        </p:txBody>
      </p:sp>
    </p:spTree>
    <p:extLst>
      <p:ext uri="{BB962C8B-B14F-4D97-AF65-F5344CB8AC3E}">
        <p14:creationId xmlns:p14="http://schemas.microsoft.com/office/powerpoint/2010/main" val="1871349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Oral health is connected to overall health. More than of all systemic diseases are linked to oral </a:t>
            </a:r>
            <a:r>
              <a:rPr lang="en-US" dirty="0" err="1"/>
              <a:t>health.Poor</a:t>
            </a:r>
            <a:r>
              <a:rPr lang="en-US" dirty="0"/>
              <a:t> oral health can lead to and escalate serious overall health issues. The mouth can serve as an important early-warning detection system for more than diseases and dentists and dental hygienists are powerful allies for your overall health and well-being.</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Click on image in Slideshow to play video</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https://</a:t>
            </a:r>
            <a:r>
              <a:rPr lang="en-US" dirty="0" err="1"/>
              <a:t>www.youtube.com</a:t>
            </a:r>
            <a:r>
              <a:rPr lang="en-US" dirty="0"/>
              <a:t>/</a:t>
            </a:r>
            <a:r>
              <a:rPr lang="en-US" dirty="0" err="1"/>
              <a:t>watch?v</a:t>
            </a:r>
            <a:r>
              <a:rPr lang="en-US" dirty="0"/>
              <a:t>=-1InAHcvFNk&amp;feature=</a:t>
            </a:r>
            <a:r>
              <a:rPr lang="en-US" dirty="0" err="1"/>
              <a:t>youtu.be</a:t>
            </a:r>
            <a:endParaRPr lang="en-US" dirty="0"/>
          </a:p>
          <a:p>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7</a:t>
            </a:fld>
            <a:endParaRPr lang="en-US"/>
          </a:p>
        </p:txBody>
      </p:sp>
    </p:spTree>
    <p:extLst>
      <p:ext uri="{BB962C8B-B14F-4D97-AF65-F5344CB8AC3E}">
        <p14:creationId xmlns:p14="http://schemas.microsoft.com/office/powerpoint/2010/main" val="4058355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Click on image in Slideshow to play video</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https://</a:t>
            </a:r>
            <a:r>
              <a:rPr lang="en-US" dirty="0" err="1"/>
              <a:t>www.youtube.com</a:t>
            </a:r>
            <a:r>
              <a:rPr lang="en-US" dirty="0"/>
              <a:t>/</a:t>
            </a:r>
            <a:r>
              <a:rPr lang="en-US" dirty="0" err="1"/>
              <a:t>watch?v</a:t>
            </a:r>
            <a:r>
              <a:rPr lang="en-US" dirty="0"/>
              <a:t>=Tfe6yQApGrY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EE0F751-4246-4043-ACB3-B9627B229D41}" type="slidenum">
              <a:rPr lang="en-US" smtClean="0"/>
              <a:t>8</a:t>
            </a:fld>
            <a:endParaRPr lang="en-US"/>
          </a:p>
        </p:txBody>
      </p:sp>
    </p:spTree>
    <p:extLst>
      <p:ext uri="{BB962C8B-B14F-4D97-AF65-F5344CB8AC3E}">
        <p14:creationId xmlns:p14="http://schemas.microsoft.com/office/powerpoint/2010/main" val="4073057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many dental tools and lots of information on our website that can help you navigate your dental benefits and understand why a healthy mouth is important to your overall health. That website is www.deltadentalco.com.</a:t>
            </a:r>
          </a:p>
        </p:txBody>
      </p:sp>
      <p:sp>
        <p:nvSpPr>
          <p:cNvPr id="4" name="Slide Number Placeholder 3"/>
          <p:cNvSpPr>
            <a:spLocks noGrp="1"/>
          </p:cNvSpPr>
          <p:nvPr>
            <p:ph type="sldNum" sz="quarter" idx="10"/>
          </p:nvPr>
        </p:nvSpPr>
        <p:spPr/>
        <p:txBody>
          <a:bodyPr/>
          <a:lstStyle/>
          <a:p>
            <a:fld id="{4EE0F751-4246-4043-ACB3-B9627B229D41}" type="slidenum">
              <a:rPr lang="en-US" smtClean="0"/>
              <a:t>9</a:t>
            </a:fld>
            <a:endParaRPr lang="en-US"/>
          </a:p>
        </p:txBody>
      </p:sp>
    </p:spTree>
    <p:extLst>
      <p:ext uri="{BB962C8B-B14F-4D97-AF65-F5344CB8AC3E}">
        <p14:creationId xmlns:p14="http://schemas.microsoft.com/office/powerpoint/2010/main" val="27944612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9589668-A383-7A41-AF22-EA0412FBD3CA}" type="datetimeFigureOut">
              <a:rPr lang="en-US" smtClean="0"/>
              <a:t>9/1/21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1515637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589668-A383-7A41-AF22-EA0412FBD3CA}" type="datetimeFigureOut">
              <a:rPr lang="en-US" smtClean="0"/>
              <a:t>9/1/21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362444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589668-A383-7A41-AF22-EA0412FBD3CA}" type="datetimeFigureOut">
              <a:rPr lang="en-US" smtClean="0"/>
              <a:t>9/1/21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19792250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Picture Placeholder 8"/>
          <p:cNvSpPr>
            <a:spLocks noGrp="1"/>
          </p:cNvSpPr>
          <p:nvPr>
            <p:ph type="pic" sz="quarter" idx="10" hasCustomPrompt="1"/>
          </p:nvPr>
        </p:nvSpPr>
        <p:spPr>
          <a:xfrm>
            <a:off x="393700" y="79375"/>
            <a:ext cx="8628063" cy="6681788"/>
          </a:xfrm>
          <a:prstGeom prst="rect">
            <a:avLst/>
          </a:prstGeom>
        </p:spPr>
        <p:txBody>
          <a:bodyPr vert="horz" anchor="ctr"/>
          <a:lstStyle>
            <a:lvl1pPr marL="0" indent="0" algn="ctr">
              <a:buNone/>
              <a:defRPr>
                <a:solidFill>
                  <a:srgbClr val="595959"/>
                </a:solidFill>
                <a:latin typeface="Times New Roman"/>
                <a:cs typeface="Times New Roman"/>
              </a:defRPr>
            </a:lvl1pPr>
          </a:lstStyle>
          <a:p>
            <a:r>
              <a:rPr lang="en-US" dirty="0"/>
              <a:t>Picture</a:t>
            </a:r>
          </a:p>
        </p:txBody>
      </p:sp>
    </p:spTree>
    <p:extLst>
      <p:ext uri="{BB962C8B-B14F-4D97-AF65-F5344CB8AC3E}">
        <p14:creationId xmlns:p14="http://schemas.microsoft.com/office/powerpoint/2010/main" val="3421466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2" name="Slide Number Placeholder 5"/>
          <p:cNvSpPr>
            <a:spLocks noGrp="1"/>
          </p:cNvSpPr>
          <p:nvPr>
            <p:ph type="sldNum" sz="quarter" idx="12"/>
          </p:nvPr>
        </p:nvSpPr>
        <p:spPr>
          <a:xfrm>
            <a:off x="8001000" y="6400800"/>
            <a:ext cx="685800" cy="320675"/>
          </a:xfrm>
          <a:prstGeom prst="rect">
            <a:avLst/>
          </a:prstGeom>
        </p:spPr>
        <p:txBody>
          <a:bodyPr vert="horz" wrap="square" lIns="91440" tIns="45720" rIns="91440" bIns="45720" numCol="1" anchor="t" anchorCtr="0" compatLnSpc="1">
            <a:prstTxWarp prst="textNoShape">
              <a:avLst/>
            </a:prstTxWarp>
          </a:bodyPr>
          <a:lstStyle>
            <a:lvl1pPr algn="r">
              <a:defRPr sz="1400">
                <a:latin typeface="Times New Roman"/>
              </a:defRPr>
            </a:lvl1pPr>
          </a:lstStyle>
          <a:p>
            <a:fld id="{EAB869EF-48BC-5645-A264-D4735CE16F47}" type="slidenum">
              <a:rPr lang="en-US" smtClean="0"/>
              <a:pPr/>
              <a:t>‹#›</a:t>
            </a:fld>
            <a:endParaRPr lang="en-US" dirty="0"/>
          </a:p>
        </p:txBody>
      </p:sp>
    </p:spTree>
    <p:extLst>
      <p:ext uri="{BB962C8B-B14F-4D97-AF65-F5344CB8AC3E}">
        <p14:creationId xmlns:p14="http://schemas.microsoft.com/office/powerpoint/2010/main" val="1787131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9589668-A383-7A41-AF22-EA0412FBD3CA}" type="datetimeFigureOut">
              <a:rPr lang="en-US" smtClean="0"/>
              <a:t>9/1/21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266864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589668-A383-7A41-AF22-EA0412FBD3CA}" type="datetimeFigureOut">
              <a:rPr lang="en-US" smtClean="0"/>
              <a:t>9/1/21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1167228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9589668-A383-7A41-AF22-EA0412FBD3CA}" type="datetimeFigureOut">
              <a:rPr lang="en-US" smtClean="0"/>
              <a:t>9/1/21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18370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9589668-A383-7A41-AF22-EA0412FBD3CA}" type="datetimeFigureOut">
              <a:rPr lang="en-US" smtClean="0"/>
              <a:t>9/1/21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39710015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9589668-A383-7A41-AF22-EA0412FBD3CA}" type="datetimeFigureOut">
              <a:rPr lang="en-US" smtClean="0"/>
              <a:t>9/1/21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733730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589668-A383-7A41-AF22-EA0412FBD3CA}" type="datetimeFigureOut">
              <a:rPr lang="en-US" smtClean="0"/>
              <a:t>9/1/21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745261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589668-A383-7A41-AF22-EA0412FBD3CA}" type="datetimeFigureOut">
              <a:rPr lang="en-US" smtClean="0"/>
              <a:t>9/1/21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4039755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589668-A383-7A41-AF22-EA0412FBD3CA}" type="datetimeFigureOut">
              <a:rPr lang="en-US" smtClean="0"/>
              <a:t>9/1/21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425A4-9A5C-C541-8482-DA1B3887DAB0}" type="slidenum">
              <a:rPr lang="en-US" smtClean="0"/>
              <a:t>‹#›</a:t>
            </a:fld>
            <a:endParaRPr lang="en-US"/>
          </a:p>
        </p:txBody>
      </p:sp>
    </p:spTree>
    <p:extLst>
      <p:ext uri="{BB962C8B-B14F-4D97-AF65-F5344CB8AC3E}">
        <p14:creationId xmlns:p14="http://schemas.microsoft.com/office/powerpoint/2010/main" val="638881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589668-A383-7A41-AF22-EA0412FBD3CA}" type="datetimeFigureOut">
              <a:rPr lang="en-US" smtClean="0"/>
              <a:t>9/1/21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1425A4-9A5C-C541-8482-DA1B3887DAB0}" type="slidenum">
              <a:rPr lang="en-US" smtClean="0"/>
              <a:t>‹#›</a:t>
            </a:fld>
            <a:endParaRPr lang="en-US"/>
          </a:p>
        </p:txBody>
      </p:sp>
    </p:spTree>
    <p:extLst>
      <p:ext uri="{BB962C8B-B14F-4D97-AF65-F5344CB8AC3E}">
        <p14:creationId xmlns:p14="http://schemas.microsoft.com/office/powerpoint/2010/main" val="999936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hyperlink" Target="https://www.youtube.com/watch?v=A4YfsY0TBK8"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5.emf"/></Relationships>
</file>

<file path=ppt/slides/_rels/slide1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hyperlink" Target="https://www.youtube.com/watch?v=4wtmGzESDjU&amp;t=3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s://youtu.be/8IQ2j5GMn2A"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youtu.be/-1InAHcvFNk"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s://www.youtube.com/watch?v=Tfe6yQApGrY"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doctor examining a patient&#10;&#10;Description automatically generated with low confidence">
            <a:extLst>
              <a:ext uri="{FF2B5EF4-FFF2-40B4-BE49-F238E27FC236}">
                <a16:creationId xmlns:a16="http://schemas.microsoft.com/office/drawing/2014/main" id="{9DDB434C-E902-3649-B734-BAD2528379C3}"/>
              </a:ext>
            </a:extLst>
          </p:cNvPr>
          <p:cNvPicPr>
            <a:picLocks noChangeAspect="1"/>
          </p:cNvPicPr>
          <p:nvPr/>
        </p:nvPicPr>
        <p:blipFill>
          <a:blip r:embed="rId3"/>
          <a:stretch>
            <a:fillRect/>
          </a:stretch>
        </p:blipFill>
        <p:spPr>
          <a:xfrm>
            <a:off x="-2" y="0"/>
            <a:ext cx="9144001" cy="6858000"/>
          </a:xfrm>
          <a:prstGeom prst="rect">
            <a:avLst/>
          </a:prstGeom>
        </p:spPr>
      </p:pic>
      <p:sp>
        <p:nvSpPr>
          <p:cNvPr id="4" name="Rectangle 3"/>
          <p:cNvSpPr/>
          <p:nvPr/>
        </p:nvSpPr>
        <p:spPr>
          <a:xfrm>
            <a:off x="-1" y="4317800"/>
            <a:ext cx="8061911" cy="1661436"/>
          </a:xfrm>
          <a:prstGeom prst="rect">
            <a:avLst/>
          </a:prstGeom>
          <a:solidFill>
            <a:schemeClr val="bg1">
              <a:alpha val="61000"/>
            </a:schemeClr>
          </a:solidFill>
          <a:ln>
            <a:noFill/>
          </a:ln>
          <a:effectLst>
            <a:outerShdw blurRad="40005" dist="22987" dir="5400000" algn="tl" rotWithShape="0">
              <a:srgbClr val="000000">
                <a:alpha val="61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082090" y="4511506"/>
            <a:ext cx="6856565" cy="707886"/>
          </a:xfrm>
          <a:prstGeom prst="rect">
            <a:avLst/>
          </a:prstGeom>
          <a:noFill/>
        </p:spPr>
        <p:txBody>
          <a:bodyPr wrap="square" rtlCol="0">
            <a:spAutoFit/>
          </a:bodyPr>
          <a:lstStyle/>
          <a:p>
            <a:r>
              <a:rPr lang="en-US" sz="4000" dirty="0">
                <a:solidFill>
                  <a:schemeClr val="tx1">
                    <a:lumMod val="85000"/>
                    <a:lumOff val="15000"/>
                  </a:schemeClr>
                </a:solidFill>
                <a:latin typeface="Calibri Light" panose="020F0302020204030204" pitchFamily="34" charset="0"/>
                <a:cs typeface="Calibri Light" panose="020F0302020204030204" pitchFamily="34" charset="0"/>
              </a:rPr>
              <a:t>Open Enrollment 2021</a:t>
            </a:r>
            <a:endParaRPr lang="en-US" sz="3200" dirty="0">
              <a:solidFill>
                <a:schemeClr val="tx1">
                  <a:lumMod val="85000"/>
                  <a:lumOff val="15000"/>
                </a:schemeClr>
              </a:solidFill>
              <a:latin typeface="Calibri Light" panose="020F0302020204030204" pitchFamily="34" charset="0"/>
              <a:cs typeface="Calibri Light" panose="020F0302020204030204" pitchFamily="34" charset="0"/>
            </a:endParaRPr>
          </a:p>
        </p:txBody>
      </p:sp>
      <p:pic>
        <p:nvPicPr>
          <p:cNvPr id="6" name="Picture 5" descr="DDlogo_361CGreen.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5011" y="412288"/>
            <a:ext cx="2743200" cy="676835"/>
          </a:xfrm>
          <a:prstGeom prst="rect">
            <a:avLst/>
          </a:prstGeom>
        </p:spPr>
      </p:pic>
      <p:sp>
        <p:nvSpPr>
          <p:cNvPr id="2" name="TextBox 1"/>
          <p:cNvSpPr txBox="1"/>
          <p:nvPr/>
        </p:nvSpPr>
        <p:spPr>
          <a:xfrm>
            <a:off x="12219261" y="6090655"/>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800266987"/>
      </p:ext>
    </p:extLst>
  </p:cSld>
  <p:clrMapOvr>
    <a:masterClrMapping/>
  </p:clrMapOvr>
  <mc:AlternateContent xmlns:mc="http://schemas.openxmlformats.org/markup-compatibility/2006" xmlns:p14="http://schemas.microsoft.com/office/powerpoint/2010/main">
    <mc:Choice Requires="p14">
      <p:transition spd="slow" p14:dur="2000" advTm="7896"/>
    </mc:Choice>
    <mc:Fallback xmlns="">
      <p:transition spd="slow" advTm="789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2209" y="298778"/>
            <a:ext cx="6167359" cy="646331"/>
          </a:xfrm>
          <a:prstGeom prst="rect">
            <a:avLst/>
          </a:prstGeom>
          <a:noFill/>
        </p:spPr>
        <p:txBody>
          <a:bodyPr wrap="square" rtlCol="0">
            <a:spAutoFit/>
          </a:bodyPr>
          <a:lstStyle/>
          <a:p>
            <a:r>
              <a:rPr lang="en-US" sz="3600" dirty="0">
                <a:solidFill>
                  <a:srgbClr val="299D37"/>
                </a:solidFill>
                <a:latin typeface="Calibri Light"/>
                <a:cs typeface="Calibri Light"/>
              </a:rPr>
              <a:t>How to Find a Dentist</a:t>
            </a:r>
          </a:p>
        </p:txBody>
      </p:sp>
      <p:sp>
        <p:nvSpPr>
          <p:cNvPr id="10" name="Rectangle 9"/>
          <p:cNvSpPr/>
          <p:nvPr/>
        </p:nvSpPr>
        <p:spPr>
          <a:xfrm>
            <a:off x="-76972" y="6388933"/>
            <a:ext cx="9303957" cy="469067"/>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Delta Dental Unbounded Logo - 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9890" y="6526497"/>
            <a:ext cx="1479467" cy="165752"/>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5505" y="1984365"/>
            <a:ext cx="875097" cy="581007"/>
          </a:xfrm>
          <a:prstGeom prst="rect">
            <a:avLst/>
          </a:prstGeom>
        </p:spPr>
      </p:pic>
      <p:pic>
        <p:nvPicPr>
          <p:cNvPr id="13" name="Picture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9836" y="3015162"/>
            <a:ext cx="426434" cy="801695"/>
          </a:xfrm>
          <a:prstGeom prst="rect">
            <a:avLst/>
          </a:prstGeom>
        </p:spPr>
      </p:pic>
      <p:pic>
        <p:nvPicPr>
          <p:cNvPr id="14" name="Picture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79490" y="4344462"/>
            <a:ext cx="707127" cy="654093"/>
          </a:xfrm>
          <a:prstGeom prst="rect">
            <a:avLst/>
          </a:prstGeom>
        </p:spPr>
      </p:pic>
      <p:sp>
        <p:nvSpPr>
          <p:cNvPr id="15" name="TextBox 14"/>
          <p:cNvSpPr txBox="1"/>
          <p:nvPr/>
        </p:nvSpPr>
        <p:spPr>
          <a:xfrm>
            <a:off x="1775106" y="2059313"/>
            <a:ext cx="6615684" cy="430887"/>
          </a:xfrm>
          <a:prstGeom prst="rect">
            <a:avLst/>
          </a:prstGeom>
          <a:noFill/>
        </p:spPr>
        <p:txBody>
          <a:bodyPr wrap="square" rtlCol="0">
            <a:spAutoFit/>
          </a:bodyPr>
          <a:lstStyle/>
          <a:p>
            <a:r>
              <a:rPr lang="en-US" sz="2200" dirty="0">
                <a:solidFill>
                  <a:schemeClr val="tx1">
                    <a:lumMod val="85000"/>
                    <a:lumOff val="15000"/>
                  </a:schemeClr>
                </a:solidFill>
                <a:latin typeface="Calibri Light"/>
                <a:cs typeface="Calibri Light"/>
              </a:rPr>
              <a:t>The Find a Dentist search tool at </a:t>
            </a:r>
            <a:r>
              <a:rPr lang="en-US" sz="2200" b="1" dirty="0" err="1">
                <a:solidFill>
                  <a:srgbClr val="38A520"/>
                </a:solidFill>
                <a:latin typeface="Calibri Light"/>
                <a:cs typeface="Calibri Light"/>
              </a:rPr>
              <a:t>www.</a:t>
            </a:r>
            <a:r>
              <a:rPr lang="en-US" sz="2200" b="1" dirty="0" err="1">
                <a:solidFill>
                  <a:srgbClr val="299D37"/>
                </a:solidFill>
                <a:latin typeface="Calibri Light"/>
                <a:cs typeface="Calibri Light"/>
              </a:rPr>
              <a:t>deltadentalco.com</a:t>
            </a:r>
            <a:endParaRPr lang="en-US" sz="2200" b="1" dirty="0">
              <a:solidFill>
                <a:srgbClr val="299D37"/>
              </a:solidFill>
              <a:latin typeface="Calibri Light"/>
              <a:cs typeface="Calibri Light"/>
            </a:endParaRPr>
          </a:p>
        </p:txBody>
      </p:sp>
      <p:sp>
        <p:nvSpPr>
          <p:cNvPr id="16" name="TextBox 15"/>
          <p:cNvSpPr txBox="1"/>
          <p:nvPr/>
        </p:nvSpPr>
        <p:spPr>
          <a:xfrm>
            <a:off x="1775107" y="3242268"/>
            <a:ext cx="6615684" cy="430887"/>
          </a:xfrm>
          <a:prstGeom prst="rect">
            <a:avLst/>
          </a:prstGeom>
          <a:noFill/>
        </p:spPr>
        <p:txBody>
          <a:bodyPr wrap="square" rtlCol="0">
            <a:spAutoFit/>
          </a:bodyPr>
          <a:lstStyle/>
          <a:p>
            <a:r>
              <a:rPr lang="en-US" sz="2200" dirty="0">
                <a:solidFill>
                  <a:schemeClr val="tx1">
                    <a:lumMod val="85000"/>
                    <a:lumOff val="15000"/>
                  </a:schemeClr>
                </a:solidFill>
                <a:latin typeface="Calibri Light"/>
                <a:cs typeface="Calibri Light"/>
              </a:rPr>
              <a:t>Our free mobile app, available on iPhone and Android</a:t>
            </a:r>
          </a:p>
        </p:txBody>
      </p:sp>
      <p:sp>
        <p:nvSpPr>
          <p:cNvPr id="17" name="TextBox 16"/>
          <p:cNvSpPr txBox="1"/>
          <p:nvPr/>
        </p:nvSpPr>
        <p:spPr>
          <a:xfrm>
            <a:off x="1775107" y="4290669"/>
            <a:ext cx="7188638" cy="769441"/>
          </a:xfrm>
          <a:prstGeom prst="rect">
            <a:avLst/>
          </a:prstGeom>
          <a:noFill/>
        </p:spPr>
        <p:txBody>
          <a:bodyPr wrap="square" rtlCol="0">
            <a:spAutoFit/>
          </a:bodyPr>
          <a:lstStyle/>
          <a:p>
            <a:r>
              <a:rPr lang="en-US" sz="2200" dirty="0">
                <a:solidFill>
                  <a:schemeClr val="tx1">
                    <a:lumMod val="85000"/>
                    <a:lumOff val="15000"/>
                  </a:schemeClr>
                </a:solidFill>
                <a:latin typeface="Calibri Light"/>
                <a:cs typeface="Calibri Light"/>
              </a:rPr>
              <a:t>Our customer service team at</a:t>
            </a:r>
            <a:br>
              <a:rPr lang="en-US" sz="2200" dirty="0">
                <a:solidFill>
                  <a:schemeClr val="tx1">
                    <a:lumMod val="85000"/>
                    <a:lumOff val="15000"/>
                  </a:schemeClr>
                </a:solidFill>
                <a:latin typeface="Calibri Light"/>
                <a:cs typeface="Calibri Light"/>
              </a:rPr>
            </a:br>
            <a:r>
              <a:rPr lang="en-US" sz="2200" b="1" dirty="0" err="1">
                <a:solidFill>
                  <a:schemeClr val="tx1">
                    <a:lumMod val="85000"/>
                    <a:lumOff val="15000"/>
                  </a:schemeClr>
                </a:solidFill>
                <a:latin typeface="Calibri Light"/>
                <a:cs typeface="Calibri Light"/>
              </a:rPr>
              <a:t>customer_service@ddpco.com</a:t>
            </a:r>
            <a:r>
              <a:rPr lang="en-US" sz="2200" b="1" dirty="0">
                <a:solidFill>
                  <a:schemeClr val="tx1">
                    <a:lumMod val="85000"/>
                    <a:lumOff val="15000"/>
                  </a:schemeClr>
                </a:solidFill>
                <a:latin typeface="Calibri Light"/>
                <a:cs typeface="Calibri Light"/>
              </a:rPr>
              <a:t> </a:t>
            </a:r>
            <a:r>
              <a:rPr lang="en-US" sz="2200" dirty="0">
                <a:solidFill>
                  <a:schemeClr val="tx1">
                    <a:lumMod val="85000"/>
                    <a:lumOff val="15000"/>
                  </a:schemeClr>
                </a:solidFill>
                <a:latin typeface="Calibri Light"/>
                <a:cs typeface="Calibri Light"/>
              </a:rPr>
              <a:t>or 1-800-610-0201</a:t>
            </a:r>
          </a:p>
        </p:txBody>
      </p:sp>
      <p:sp>
        <p:nvSpPr>
          <p:cNvPr id="18" name="TextBox 17"/>
          <p:cNvSpPr txBox="1"/>
          <p:nvPr/>
        </p:nvSpPr>
        <p:spPr>
          <a:xfrm>
            <a:off x="477736" y="851184"/>
            <a:ext cx="6922154" cy="461665"/>
          </a:xfrm>
          <a:prstGeom prst="rect">
            <a:avLst/>
          </a:prstGeom>
          <a:noFill/>
        </p:spPr>
        <p:txBody>
          <a:bodyPr wrap="square" rtlCol="0">
            <a:spAutoFit/>
          </a:bodyPr>
          <a:lstStyle/>
          <a:p>
            <a:r>
              <a:rPr lang="en-US" sz="2400" dirty="0">
                <a:solidFill>
                  <a:schemeClr val="tx1">
                    <a:lumMod val="85000"/>
                    <a:lumOff val="15000"/>
                  </a:schemeClr>
                </a:solidFill>
                <a:latin typeface="Calibri Light"/>
                <a:cs typeface="Calibri Light"/>
              </a:rPr>
              <a:t>Three easy ways to find a dentist</a:t>
            </a:r>
          </a:p>
        </p:txBody>
      </p:sp>
    </p:spTree>
    <p:extLst>
      <p:ext uri="{BB962C8B-B14F-4D97-AF65-F5344CB8AC3E}">
        <p14:creationId xmlns:p14="http://schemas.microsoft.com/office/powerpoint/2010/main" val="1855731718"/>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2209" y="298778"/>
            <a:ext cx="6167359" cy="646331"/>
          </a:xfrm>
          <a:prstGeom prst="rect">
            <a:avLst/>
          </a:prstGeom>
          <a:noFill/>
        </p:spPr>
        <p:txBody>
          <a:bodyPr wrap="square" rtlCol="0">
            <a:spAutoFit/>
          </a:bodyPr>
          <a:lstStyle/>
          <a:p>
            <a:r>
              <a:rPr lang="en-US" sz="3600" dirty="0">
                <a:solidFill>
                  <a:srgbClr val="299D37"/>
                </a:solidFill>
                <a:latin typeface="Calibri Light"/>
                <a:cs typeface="Calibri Light"/>
              </a:rPr>
              <a:t>When You Find a Dentist</a:t>
            </a:r>
          </a:p>
        </p:txBody>
      </p:sp>
      <p:sp>
        <p:nvSpPr>
          <p:cNvPr id="10" name="Rectangle 9"/>
          <p:cNvSpPr/>
          <p:nvPr/>
        </p:nvSpPr>
        <p:spPr>
          <a:xfrm>
            <a:off x="-76972" y="6388933"/>
            <a:ext cx="9303957" cy="469067"/>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Delta Dental Unbounded Logo - 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9890" y="6526497"/>
            <a:ext cx="1479467" cy="165752"/>
          </a:xfrm>
          <a:prstGeom prst="rect">
            <a:avLst/>
          </a:prstGeom>
        </p:spPr>
      </p:pic>
      <p:sp>
        <p:nvSpPr>
          <p:cNvPr id="18" name="TextBox 17"/>
          <p:cNvSpPr txBox="1"/>
          <p:nvPr/>
        </p:nvSpPr>
        <p:spPr>
          <a:xfrm>
            <a:off x="477736" y="851184"/>
            <a:ext cx="7943436" cy="461665"/>
          </a:xfrm>
          <a:prstGeom prst="rect">
            <a:avLst/>
          </a:prstGeom>
          <a:noFill/>
        </p:spPr>
        <p:txBody>
          <a:bodyPr wrap="square" rtlCol="0">
            <a:spAutoFit/>
          </a:bodyPr>
          <a:lstStyle/>
          <a:p>
            <a:r>
              <a:rPr lang="en-US" sz="2400" dirty="0">
                <a:solidFill>
                  <a:schemeClr val="tx1">
                    <a:lumMod val="85000"/>
                    <a:lumOff val="15000"/>
                  </a:schemeClr>
                </a:solidFill>
                <a:latin typeface="Calibri Light"/>
                <a:cs typeface="Calibri Light"/>
              </a:rPr>
              <a:t>Which Delta Dental network does your dentist contract with?</a:t>
            </a:r>
          </a:p>
        </p:txBody>
      </p:sp>
      <p:pic>
        <p:nvPicPr>
          <p:cNvPr id="5" name="Picture 4" descr="Graphical user interface, text, application, email&#10;&#10;Description automatically generated">
            <a:extLst>
              <a:ext uri="{FF2B5EF4-FFF2-40B4-BE49-F238E27FC236}">
                <a16:creationId xmlns:a16="http://schemas.microsoft.com/office/drawing/2014/main" id="{A71933AD-49CC-354F-AF75-219AFCF603ED}"/>
              </a:ext>
            </a:extLst>
          </p:cNvPr>
          <p:cNvPicPr>
            <a:picLocks noChangeAspect="1"/>
          </p:cNvPicPr>
          <p:nvPr/>
        </p:nvPicPr>
        <p:blipFill>
          <a:blip r:embed="rId4"/>
          <a:stretch>
            <a:fillRect/>
          </a:stretch>
        </p:blipFill>
        <p:spPr>
          <a:xfrm>
            <a:off x="477736" y="1497515"/>
            <a:ext cx="8118964" cy="4106823"/>
          </a:xfrm>
          <a:prstGeom prst="rect">
            <a:avLst/>
          </a:prstGeom>
        </p:spPr>
      </p:pic>
      <p:sp>
        <p:nvSpPr>
          <p:cNvPr id="6" name="Oval 5">
            <a:extLst>
              <a:ext uri="{FF2B5EF4-FFF2-40B4-BE49-F238E27FC236}">
                <a16:creationId xmlns:a16="http://schemas.microsoft.com/office/drawing/2014/main" id="{865DDA2A-7B79-9645-9BAA-72E75BEE8559}"/>
              </a:ext>
            </a:extLst>
          </p:cNvPr>
          <p:cNvSpPr/>
          <p:nvPr/>
        </p:nvSpPr>
        <p:spPr>
          <a:xfrm>
            <a:off x="3726871" y="4655127"/>
            <a:ext cx="2022764" cy="94921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58156884"/>
      </p:ext>
    </p:extLst>
  </p:cSld>
  <p:clrMapOvr>
    <a:masterClrMapping/>
  </p:clrMapOvr>
  <mc:AlternateContent xmlns:mc="http://schemas.openxmlformats.org/markup-compatibility/2006" xmlns:p14="http://schemas.microsoft.com/office/powerpoint/2010/main">
    <mc:Choice Requires="p14">
      <p:transition spd="slow" p14:dur="2000" advTm="20128"/>
    </mc:Choice>
    <mc:Fallback xmlns="">
      <p:transition spd="slow" advTm="2012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6972" y="6388933"/>
            <a:ext cx="9303957" cy="469067"/>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Delta Dental Unbounded Logo - 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9890" y="6526497"/>
            <a:ext cx="1479467" cy="165752"/>
          </a:xfrm>
          <a:prstGeom prst="rect">
            <a:avLst/>
          </a:prstGeom>
        </p:spPr>
      </p:pic>
      <p:pic>
        <p:nvPicPr>
          <p:cNvPr id="3" name="Picture 2" descr="Graphical user interface, text, application, chat or text message&#10;&#10;Description automatically generated">
            <a:hlinkClick r:id="rId4"/>
            <a:extLst>
              <a:ext uri="{FF2B5EF4-FFF2-40B4-BE49-F238E27FC236}">
                <a16:creationId xmlns:a16="http://schemas.microsoft.com/office/drawing/2014/main" id="{0ACC82F9-08C3-3A42-92F6-8B955426B2B8}"/>
              </a:ext>
            </a:extLst>
          </p:cNvPr>
          <p:cNvPicPr>
            <a:picLocks noChangeAspect="1"/>
          </p:cNvPicPr>
          <p:nvPr/>
        </p:nvPicPr>
        <p:blipFill>
          <a:blip r:embed="rId5"/>
          <a:stretch>
            <a:fillRect/>
          </a:stretch>
        </p:blipFill>
        <p:spPr>
          <a:xfrm>
            <a:off x="595745" y="861868"/>
            <a:ext cx="8049491" cy="5026313"/>
          </a:xfrm>
          <a:prstGeom prst="rect">
            <a:avLst/>
          </a:prstGeom>
        </p:spPr>
      </p:pic>
    </p:spTree>
    <p:extLst>
      <p:ext uri="{BB962C8B-B14F-4D97-AF65-F5344CB8AC3E}">
        <p14:creationId xmlns:p14="http://schemas.microsoft.com/office/powerpoint/2010/main" val="587940844"/>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972" y="6388933"/>
            <a:ext cx="9303957" cy="469067"/>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Delta Dental Unbounded Logo - 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9890" y="6526497"/>
            <a:ext cx="1479467" cy="165752"/>
          </a:xfrm>
          <a:prstGeom prst="rect">
            <a:avLst/>
          </a:prstGeom>
        </p:spPr>
      </p:pic>
      <p:sp>
        <p:nvSpPr>
          <p:cNvPr id="6" name="TextBox 5"/>
          <p:cNvSpPr txBox="1"/>
          <p:nvPr/>
        </p:nvSpPr>
        <p:spPr>
          <a:xfrm>
            <a:off x="267264" y="146412"/>
            <a:ext cx="7327820" cy="646331"/>
          </a:xfrm>
          <a:prstGeom prst="rect">
            <a:avLst/>
          </a:prstGeom>
          <a:noFill/>
        </p:spPr>
        <p:txBody>
          <a:bodyPr wrap="square" rtlCol="0">
            <a:spAutoFit/>
          </a:bodyPr>
          <a:lstStyle/>
          <a:p>
            <a:r>
              <a:rPr lang="en-US" sz="3600" dirty="0">
                <a:solidFill>
                  <a:srgbClr val="299D37"/>
                </a:solidFill>
                <a:latin typeface="Calibri Light"/>
                <a:cs typeface="Calibri Light"/>
              </a:rPr>
              <a:t>Create a Subscriber Account</a:t>
            </a:r>
          </a:p>
        </p:txBody>
      </p:sp>
      <p:sp>
        <p:nvSpPr>
          <p:cNvPr id="8" name="TextBox 7"/>
          <p:cNvSpPr txBox="1"/>
          <p:nvPr/>
        </p:nvSpPr>
        <p:spPr>
          <a:xfrm>
            <a:off x="401336" y="1344348"/>
            <a:ext cx="4633604" cy="6432530"/>
          </a:xfrm>
          <a:prstGeom prst="rect">
            <a:avLst/>
          </a:prstGeom>
          <a:noFill/>
        </p:spPr>
        <p:txBody>
          <a:bodyPr wrap="square" rtlCol="0">
            <a:spAutoFit/>
          </a:bodyPr>
          <a:lstStyle/>
          <a:p>
            <a:pPr marL="342900" indent="-342900">
              <a:buClr>
                <a:srgbClr val="299D37"/>
              </a:buClr>
              <a:buFont typeface="Arial" panose="020B0604020202020204" pitchFamily="34" charset="0"/>
              <a:buChar char="•"/>
            </a:pPr>
            <a:r>
              <a:rPr lang="en-US" sz="2200" dirty="0">
                <a:solidFill>
                  <a:schemeClr val="tx1">
                    <a:lumMod val="85000"/>
                    <a:lumOff val="15000"/>
                  </a:schemeClr>
                </a:solidFill>
                <a:latin typeface="Calibri Light"/>
                <a:cs typeface="Calibri Light"/>
              </a:rPr>
              <a:t>Check your benefits 24 hours a day, seven days a week</a:t>
            </a:r>
          </a:p>
          <a:p>
            <a:pPr>
              <a:buClr>
                <a:srgbClr val="299D37"/>
              </a:buClr>
            </a:pPr>
            <a:endParaRPr lang="en-US" sz="1200" dirty="0">
              <a:solidFill>
                <a:schemeClr val="tx1">
                  <a:lumMod val="85000"/>
                  <a:lumOff val="15000"/>
                </a:schemeClr>
              </a:solidFill>
              <a:latin typeface="Calibri Light"/>
              <a:cs typeface="Calibri Light"/>
            </a:endParaRPr>
          </a:p>
          <a:p>
            <a:pPr marL="342900" indent="-342900">
              <a:buClr>
                <a:srgbClr val="299D37"/>
              </a:buClr>
              <a:buFont typeface="Arial" panose="020B0604020202020204" pitchFamily="34" charset="0"/>
              <a:buChar char="•"/>
            </a:pPr>
            <a:r>
              <a:rPr lang="en-US" sz="2200" dirty="0">
                <a:solidFill>
                  <a:schemeClr val="tx1">
                    <a:lumMod val="85000"/>
                    <a:lumOff val="15000"/>
                  </a:schemeClr>
                </a:solidFill>
                <a:latin typeface="Calibri Light"/>
                <a:cs typeface="Calibri Light"/>
              </a:rPr>
              <a:t>Print your member ID cards</a:t>
            </a:r>
          </a:p>
          <a:p>
            <a:pPr>
              <a:buClr>
                <a:srgbClr val="299D37"/>
              </a:buClr>
            </a:pPr>
            <a:endParaRPr lang="en-US" sz="1200" dirty="0">
              <a:solidFill>
                <a:schemeClr val="tx1">
                  <a:lumMod val="85000"/>
                  <a:lumOff val="15000"/>
                </a:schemeClr>
              </a:solidFill>
              <a:latin typeface="Calibri Light"/>
              <a:cs typeface="Calibri Light"/>
            </a:endParaRPr>
          </a:p>
          <a:p>
            <a:pPr marL="342900" indent="-342900">
              <a:buClr>
                <a:srgbClr val="299D37"/>
              </a:buClr>
              <a:buFont typeface="Arial" panose="020B0604020202020204" pitchFamily="34" charset="0"/>
              <a:buChar char="•"/>
            </a:pPr>
            <a:r>
              <a:rPr lang="en-US" sz="2200" dirty="0">
                <a:solidFill>
                  <a:schemeClr val="tx1">
                    <a:lumMod val="85000"/>
                    <a:lumOff val="15000"/>
                  </a:schemeClr>
                </a:solidFill>
                <a:latin typeface="Calibri Light"/>
                <a:cs typeface="Calibri Light"/>
              </a:rPr>
              <a:t>Check status of a claim and view Explanation of Benefits</a:t>
            </a:r>
          </a:p>
          <a:p>
            <a:pPr>
              <a:buClr>
                <a:srgbClr val="299D37"/>
              </a:buClr>
            </a:pPr>
            <a:endParaRPr lang="en-US" sz="1200" dirty="0">
              <a:solidFill>
                <a:schemeClr val="tx1">
                  <a:lumMod val="85000"/>
                  <a:lumOff val="15000"/>
                </a:schemeClr>
              </a:solidFill>
              <a:latin typeface="Calibri Light"/>
              <a:cs typeface="Calibri Light"/>
            </a:endParaRPr>
          </a:p>
          <a:p>
            <a:pPr marL="342900" indent="-342900">
              <a:buClr>
                <a:srgbClr val="299D37"/>
              </a:buClr>
              <a:buFont typeface="Arial" panose="020B0604020202020204" pitchFamily="34" charset="0"/>
              <a:buChar char="•"/>
            </a:pPr>
            <a:r>
              <a:rPr lang="en-US" sz="2200" dirty="0">
                <a:solidFill>
                  <a:schemeClr val="tx1">
                    <a:lumMod val="85000"/>
                    <a:lumOff val="15000"/>
                  </a:schemeClr>
                </a:solidFill>
                <a:latin typeface="Calibri Light"/>
                <a:cs typeface="Calibri Light"/>
              </a:rPr>
              <a:t>View your plan details and print a full Benefit Report</a:t>
            </a:r>
          </a:p>
          <a:p>
            <a:pPr>
              <a:buClr>
                <a:srgbClr val="299D37"/>
              </a:buClr>
            </a:pPr>
            <a:endParaRPr lang="en-US" sz="1200" u="sng" dirty="0">
              <a:solidFill>
                <a:schemeClr val="tx1">
                  <a:lumMod val="85000"/>
                  <a:lumOff val="15000"/>
                </a:schemeClr>
              </a:solidFill>
              <a:latin typeface="Calibri Light"/>
              <a:cs typeface="Calibri Light"/>
            </a:endParaRPr>
          </a:p>
          <a:p>
            <a:pPr marL="342900" indent="-342900">
              <a:buClr>
                <a:srgbClr val="299D37"/>
              </a:buClr>
              <a:buFont typeface="Arial" panose="020B0604020202020204" pitchFamily="34" charset="0"/>
              <a:buChar char="•"/>
            </a:pPr>
            <a:r>
              <a:rPr lang="en-US" sz="2200" dirty="0">
                <a:solidFill>
                  <a:schemeClr val="tx1">
                    <a:lumMod val="85000"/>
                    <a:lumOff val="15000"/>
                  </a:schemeClr>
                </a:solidFill>
                <a:latin typeface="Calibri Light"/>
                <a:cs typeface="Calibri Light"/>
              </a:rPr>
              <a:t>Get an idea of procedure costs with our Cost Estimator tool</a:t>
            </a:r>
          </a:p>
          <a:p>
            <a:pPr>
              <a:buClr>
                <a:srgbClr val="299D37"/>
              </a:buClr>
            </a:pPr>
            <a:endParaRPr lang="en-US" sz="1200" dirty="0">
              <a:solidFill>
                <a:schemeClr val="tx1">
                  <a:lumMod val="85000"/>
                  <a:lumOff val="15000"/>
                </a:schemeClr>
              </a:solidFill>
              <a:latin typeface="Calibri Light"/>
              <a:cs typeface="Calibri Light"/>
            </a:endParaRPr>
          </a:p>
          <a:p>
            <a:pPr marL="342900" indent="-342900">
              <a:buClr>
                <a:srgbClr val="299D37"/>
              </a:buClr>
              <a:buFont typeface="Arial" panose="020B0604020202020204" pitchFamily="34" charset="0"/>
              <a:buChar char="•"/>
            </a:pPr>
            <a:r>
              <a:rPr lang="en-US" sz="2200" dirty="0">
                <a:solidFill>
                  <a:schemeClr val="tx1">
                    <a:lumMod val="85000"/>
                    <a:lumOff val="15000"/>
                  </a:schemeClr>
                </a:solidFill>
                <a:latin typeface="Calibri Light"/>
                <a:cs typeface="Calibri Light"/>
              </a:rPr>
              <a:t>Access your benefit information on the mobile app</a:t>
            </a:r>
          </a:p>
          <a:p>
            <a:pPr marL="342900" indent="-342900">
              <a:buClr>
                <a:srgbClr val="299D37"/>
              </a:buClr>
              <a:buFont typeface="Arial" panose="020B0604020202020204" pitchFamily="34" charset="0"/>
              <a:buChar char="•"/>
            </a:pPr>
            <a:endParaRPr lang="en-US" sz="2200" dirty="0">
              <a:solidFill>
                <a:srgbClr val="595959"/>
              </a:solidFill>
              <a:latin typeface="Calibri Light"/>
              <a:cs typeface="Calibri Light"/>
            </a:endParaRPr>
          </a:p>
          <a:p>
            <a:pPr marL="342900" indent="-342900">
              <a:buClr>
                <a:srgbClr val="299D37"/>
              </a:buClr>
              <a:buFont typeface="Arial" panose="020B0604020202020204" pitchFamily="34" charset="0"/>
              <a:buChar char="•"/>
            </a:pPr>
            <a:endParaRPr lang="en-US" sz="2200" u="sng" dirty="0">
              <a:solidFill>
                <a:srgbClr val="595959"/>
              </a:solidFill>
              <a:latin typeface="Calibri Light"/>
              <a:cs typeface="Calibri Light"/>
            </a:endParaRPr>
          </a:p>
          <a:p>
            <a:pPr marL="342900" indent="-342900">
              <a:buClr>
                <a:srgbClr val="299D37"/>
              </a:buClr>
              <a:buFont typeface="Arial" panose="020B0604020202020204" pitchFamily="34" charset="0"/>
              <a:buChar char="•"/>
            </a:pPr>
            <a:endParaRPr lang="en-US" sz="2200" dirty="0">
              <a:solidFill>
                <a:srgbClr val="595959"/>
              </a:solidFill>
              <a:latin typeface="Calibri Light"/>
              <a:cs typeface="Calibri Light"/>
            </a:endParaRPr>
          </a:p>
          <a:p>
            <a:pPr marL="342900" indent="-342900">
              <a:buClr>
                <a:srgbClr val="299D37"/>
              </a:buClr>
              <a:buFont typeface="Arial" panose="020B0604020202020204" pitchFamily="34" charset="0"/>
              <a:buChar char="•"/>
            </a:pPr>
            <a:endParaRPr lang="en-US" sz="2200" dirty="0">
              <a:solidFill>
                <a:srgbClr val="595959"/>
              </a:solidFill>
              <a:latin typeface="Calibri Light"/>
              <a:cs typeface="Calibri Light"/>
            </a:endParaRPr>
          </a:p>
          <a:p>
            <a:pPr marL="342900" indent="-342900">
              <a:buClr>
                <a:srgbClr val="299D37"/>
              </a:buClr>
              <a:buFont typeface="Arial" panose="020B0604020202020204" pitchFamily="34" charset="0"/>
              <a:buChar char="•"/>
            </a:pPr>
            <a:endParaRPr lang="en-US" sz="2200" dirty="0">
              <a:solidFill>
                <a:srgbClr val="595959"/>
              </a:solidFill>
              <a:latin typeface="Calibri Light"/>
              <a:cs typeface="Calibri Light"/>
            </a:endParaRPr>
          </a:p>
        </p:txBody>
      </p:sp>
      <p:sp>
        <p:nvSpPr>
          <p:cNvPr id="3" name="TextBox 2">
            <a:extLst>
              <a:ext uri="{FF2B5EF4-FFF2-40B4-BE49-F238E27FC236}">
                <a16:creationId xmlns:a16="http://schemas.microsoft.com/office/drawing/2014/main" id="{1C73BDC8-67B3-6B49-8ABB-1652146B7D2F}"/>
              </a:ext>
            </a:extLst>
          </p:cNvPr>
          <p:cNvSpPr txBox="1"/>
          <p:nvPr/>
        </p:nvSpPr>
        <p:spPr>
          <a:xfrm>
            <a:off x="267264" y="698183"/>
            <a:ext cx="6609064" cy="461665"/>
          </a:xfrm>
          <a:prstGeom prst="rect">
            <a:avLst/>
          </a:prstGeom>
          <a:noFill/>
        </p:spPr>
        <p:txBody>
          <a:bodyPr wrap="square" rtlCol="0">
            <a:spAutoFit/>
          </a:bodyPr>
          <a:lstStyle/>
          <a:p>
            <a:r>
              <a:rPr lang="en-US" sz="2400" dirty="0">
                <a:solidFill>
                  <a:schemeClr val="tx1">
                    <a:lumMod val="85000"/>
                    <a:lumOff val="15000"/>
                  </a:schemeClr>
                </a:solidFill>
                <a:latin typeface="Calibri Light"/>
                <a:cs typeface="Calibri Light"/>
              </a:rPr>
              <a:t>Know what your benefits are to use them wisely</a:t>
            </a:r>
          </a:p>
        </p:txBody>
      </p:sp>
      <p:pic>
        <p:nvPicPr>
          <p:cNvPr id="9" name="Picture 8" descr="A screenshot of a cell phone&#10;&#10;Description automatically generated">
            <a:extLst>
              <a:ext uri="{FF2B5EF4-FFF2-40B4-BE49-F238E27FC236}">
                <a16:creationId xmlns:a16="http://schemas.microsoft.com/office/drawing/2014/main" id="{22A4E7CB-F4BF-544C-88C1-FA4DD1BD65B6}"/>
              </a:ext>
            </a:extLst>
          </p:cNvPr>
          <p:cNvPicPr>
            <a:picLocks noChangeAspect="1"/>
          </p:cNvPicPr>
          <p:nvPr/>
        </p:nvPicPr>
        <p:blipFill>
          <a:blip r:embed="rId4"/>
          <a:stretch>
            <a:fillRect/>
          </a:stretch>
        </p:blipFill>
        <p:spPr>
          <a:xfrm>
            <a:off x="5092316" y="1231464"/>
            <a:ext cx="3694095" cy="4790364"/>
          </a:xfrm>
          <a:prstGeom prst="rect">
            <a:avLst/>
          </a:prstGeom>
        </p:spPr>
      </p:pic>
    </p:spTree>
    <p:extLst>
      <p:ext uri="{BB962C8B-B14F-4D97-AF65-F5344CB8AC3E}">
        <p14:creationId xmlns:p14="http://schemas.microsoft.com/office/powerpoint/2010/main" val="1495010366"/>
      </p:ext>
    </p:extLst>
  </p:cSld>
  <p:clrMapOvr>
    <a:masterClrMapping/>
  </p:clrMapOvr>
  <mc:AlternateContent xmlns:mc="http://schemas.openxmlformats.org/markup-compatibility/2006" xmlns:p14="http://schemas.microsoft.com/office/powerpoint/2010/main">
    <mc:Choice Requires="p14">
      <p:transition spd="slow" p14:dur="2000" advTm="29988"/>
    </mc:Choice>
    <mc:Fallback xmlns="">
      <p:transition spd="slow" advTm="29988"/>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 y="6388933"/>
            <a:ext cx="9144000" cy="469067"/>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5" name="Picture 14" descr="Delta Dental Unbounded Logo - 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9890" y="6526497"/>
            <a:ext cx="1479467" cy="165752"/>
          </a:xfrm>
          <a:prstGeom prst="rect">
            <a:avLst/>
          </a:prstGeom>
        </p:spPr>
      </p:pic>
      <p:sp>
        <p:nvSpPr>
          <p:cNvPr id="12" name="TextBox 11"/>
          <p:cNvSpPr txBox="1"/>
          <p:nvPr/>
        </p:nvSpPr>
        <p:spPr>
          <a:xfrm>
            <a:off x="269395" y="113843"/>
            <a:ext cx="8063718" cy="646331"/>
          </a:xfrm>
          <a:prstGeom prst="rect">
            <a:avLst/>
          </a:prstGeom>
          <a:noFill/>
        </p:spPr>
        <p:txBody>
          <a:bodyPr wrap="square" rtlCol="0">
            <a:spAutoFit/>
          </a:bodyPr>
          <a:lstStyle/>
          <a:p>
            <a:r>
              <a:rPr lang="en-US" sz="3600" dirty="0">
                <a:solidFill>
                  <a:srgbClr val="299D37"/>
                </a:solidFill>
                <a:latin typeface="Calibri Light"/>
                <a:cs typeface="Calibri Light"/>
              </a:rPr>
              <a:t>Benefit Report</a:t>
            </a:r>
          </a:p>
        </p:txBody>
      </p:sp>
      <p:sp>
        <p:nvSpPr>
          <p:cNvPr id="20" name="TextBox 19"/>
          <p:cNvSpPr txBox="1"/>
          <p:nvPr/>
        </p:nvSpPr>
        <p:spPr>
          <a:xfrm>
            <a:off x="305539" y="731474"/>
            <a:ext cx="7844760" cy="461665"/>
          </a:xfrm>
          <a:prstGeom prst="rect">
            <a:avLst/>
          </a:prstGeom>
          <a:noFill/>
        </p:spPr>
        <p:txBody>
          <a:bodyPr wrap="square" rtlCol="0">
            <a:spAutoFit/>
          </a:bodyPr>
          <a:lstStyle/>
          <a:p>
            <a:r>
              <a:rPr lang="en-US" sz="2400" dirty="0">
                <a:solidFill>
                  <a:schemeClr val="tx1">
                    <a:lumMod val="85000"/>
                    <a:lumOff val="15000"/>
                  </a:schemeClr>
                </a:solidFill>
                <a:latin typeface="Calibri Light"/>
                <a:cs typeface="Calibri Light"/>
              </a:rPr>
              <a:t>Quick access to a full report of your benefits.</a:t>
            </a:r>
          </a:p>
        </p:txBody>
      </p:sp>
      <p:pic>
        <p:nvPicPr>
          <p:cNvPr id="4" name="Picture 3" descr="Table&#10;&#10;Description automatically generated">
            <a:extLst>
              <a:ext uri="{FF2B5EF4-FFF2-40B4-BE49-F238E27FC236}">
                <a16:creationId xmlns:a16="http://schemas.microsoft.com/office/drawing/2014/main" id="{300C5E3A-88AC-6A4E-AAB0-D597C3DA1E45}"/>
              </a:ext>
            </a:extLst>
          </p:cNvPr>
          <p:cNvPicPr>
            <a:picLocks noChangeAspect="1"/>
          </p:cNvPicPr>
          <p:nvPr/>
        </p:nvPicPr>
        <p:blipFill>
          <a:blip r:embed="rId4"/>
          <a:stretch>
            <a:fillRect/>
          </a:stretch>
        </p:blipFill>
        <p:spPr>
          <a:xfrm>
            <a:off x="1388871" y="1339660"/>
            <a:ext cx="6366258" cy="4902751"/>
          </a:xfrm>
          <a:prstGeom prst="rect">
            <a:avLst/>
          </a:prstGeom>
        </p:spPr>
      </p:pic>
    </p:spTree>
    <p:extLst>
      <p:ext uri="{BB962C8B-B14F-4D97-AF65-F5344CB8AC3E}">
        <p14:creationId xmlns:p14="http://schemas.microsoft.com/office/powerpoint/2010/main" val="2025202741"/>
      </p:ext>
    </p:extLst>
  </p:cSld>
  <p:clrMapOvr>
    <a:masterClrMapping/>
  </p:clrMapOvr>
  <mc:AlternateContent xmlns:mc="http://schemas.openxmlformats.org/markup-compatibility/2006" xmlns:p14="http://schemas.microsoft.com/office/powerpoint/2010/main">
    <mc:Choice Requires="p14">
      <p:transition spd="slow" p14:dur="2000" advTm="18597"/>
    </mc:Choice>
    <mc:Fallback xmlns="">
      <p:transition spd="slow" advTm="18597"/>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1" y="6388933"/>
            <a:ext cx="9144000" cy="469067"/>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descr="Delta Dental Unbounded Logo - 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9890" y="6526497"/>
            <a:ext cx="1479467" cy="165752"/>
          </a:xfrm>
          <a:prstGeom prst="rect">
            <a:avLst/>
          </a:prstGeom>
        </p:spPr>
      </p:pic>
      <p:sp>
        <p:nvSpPr>
          <p:cNvPr id="16" name="TextBox 15"/>
          <p:cNvSpPr txBox="1"/>
          <p:nvPr/>
        </p:nvSpPr>
        <p:spPr>
          <a:xfrm>
            <a:off x="323401" y="257250"/>
            <a:ext cx="7357124" cy="646331"/>
          </a:xfrm>
          <a:prstGeom prst="rect">
            <a:avLst/>
          </a:prstGeom>
          <a:noFill/>
        </p:spPr>
        <p:txBody>
          <a:bodyPr wrap="square" rtlCol="0">
            <a:spAutoFit/>
          </a:bodyPr>
          <a:lstStyle/>
          <a:p>
            <a:r>
              <a:rPr lang="en-US" sz="3600" dirty="0">
                <a:solidFill>
                  <a:srgbClr val="299D37"/>
                </a:solidFill>
                <a:latin typeface="Calibri Light"/>
                <a:cs typeface="Calibri Light"/>
              </a:rPr>
              <a:t>Mobile App</a:t>
            </a:r>
          </a:p>
        </p:txBody>
      </p:sp>
      <p:sp>
        <p:nvSpPr>
          <p:cNvPr id="18" name="TextBox 17"/>
          <p:cNvSpPr txBox="1"/>
          <p:nvPr/>
        </p:nvSpPr>
        <p:spPr>
          <a:xfrm>
            <a:off x="4219553" y="2258475"/>
            <a:ext cx="2603382" cy="461665"/>
          </a:xfrm>
          <a:prstGeom prst="rect">
            <a:avLst/>
          </a:prstGeom>
          <a:noFill/>
        </p:spPr>
        <p:txBody>
          <a:bodyPr wrap="square" rtlCol="0">
            <a:spAutoFit/>
          </a:bodyPr>
          <a:lstStyle/>
          <a:p>
            <a:pPr marL="342900" indent="-342900">
              <a:buClr>
                <a:srgbClr val="299D37"/>
              </a:buClr>
              <a:buFont typeface="Wingdings" pitchFamily="2" charset="2"/>
              <a:buChar char="ü"/>
            </a:pPr>
            <a:r>
              <a:rPr lang="en-US" sz="2400" dirty="0">
                <a:solidFill>
                  <a:schemeClr val="tx1">
                    <a:lumMod val="85000"/>
                    <a:lumOff val="15000"/>
                  </a:schemeClr>
                </a:solidFill>
                <a:latin typeface="Calibri Light"/>
                <a:cs typeface="Calibri Light"/>
              </a:rPr>
              <a:t>Find a dentist</a:t>
            </a:r>
          </a:p>
        </p:txBody>
      </p:sp>
      <p:sp>
        <p:nvSpPr>
          <p:cNvPr id="19" name="TextBox 18"/>
          <p:cNvSpPr txBox="1"/>
          <p:nvPr/>
        </p:nvSpPr>
        <p:spPr>
          <a:xfrm>
            <a:off x="4219553" y="3083880"/>
            <a:ext cx="3784950" cy="461665"/>
          </a:xfrm>
          <a:prstGeom prst="rect">
            <a:avLst/>
          </a:prstGeom>
          <a:noFill/>
        </p:spPr>
        <p:txBody>
          <a:bodyPr wrap="square" rtlCol="0">
            <a:spAutoFit/>
          </a:bodyPr>
          <a:lstStyle/>
          <a:p>
            <a:pPr marL="342900" indent="-342900">
              <a:buClr>
                <a:srgbClr val="299D37"/>
              </a:buClr>
              <a:buFont typeface="Wingdings" pitchFamily="2" charset="2"/>
              <a:buChar char="ü"/>
            </a:pPr>
            <a:r>
              <a:rPr lang="en-US" sz="2400" dirty="0">
                <a:solidFill>
                  <a:schemeClr val="tx1">
                    <a:lumMod val="85000"/>
                    <a:lumOff val="15000"/>
                  </a:schemeClr>
                </a:solidFill>
                <a:latin typeface="Calibri Light"/>
                <a:cs typeface="Calibri Light"/>
              </a:rPr>
              <a:t>View benefits and claims</a:t>
            </a:r>
          </a:p>
        </p:txBody>
      </p:sp>
      <p:sp>
        <p:nvSpPr>
          <p:cNvPr id="20" name="TextBox 19"/>
          <p:cNvSpPr txBox="1"/>
          <p:nvPr/>
        </p:nvSpPr>
        <p:spPr>
          <a:xfrm>
            <a:off x="4156545" y="3909285"/>
            <a:ext cx="4304156" cy="830997"/>
          </a:xfrm>
          <a:prstGeom prst="rect">
            <a:avLst/>
          </a:prstGeom>
          <a:noFill/>
        </p:spPr>
        <p:txBody>
          <a:bodyPr wrap="square" rtlCol="0">
            <a:spAutoFit/>
          </a:bodyPr>
          <a:lstStyle/>
          <a:p>
            <a:pPr marL="342900" indent="-342900">
              <a:buClr>
                <a:srgbClr val="299D37"/>
              </a:buClr>
              <a:buFont typeface="Wingdings" pitchFamily="2" charset="2"/>
              <a:buChar char="ü"/>
            </a:pPr>
            <a:r>
              <a:rPr lang="en-US" sz="2400" dirty="0">
                <a:solidFill>
                  <a:schemeClr val="tx1">
                    <a:lumMod val="75000"/>
                    <a:lumOff val="25000"/>
                  </a:schemeClr>
                </a:solidFill>
                <a:latin typeface="Calibri Light"/>
                <a:cs typeface="Calibri Light"/>
              </a:rPr>
              <a:t>Mobile ID card </a:t>
            </a:r>
            <a:r>
              <a:rPr lang="mr-IN" sz="2400" dirty="0">
                <a:solidFill>
                  <a:schemeClr val="tx1">
                    <a:lumMod val="75000"/>
                    <a:lumOff val="25000"/>
                  </a:schemeClr>
                </a:solidFill>
                <a:latin typeface="Calibri Light"/>
                <a:cs typeface="Calibri Light"/>
              </a:rPr>
              <a:t>–</a:t>
            </a:r>
            <a:r>
              <a:rPr lang="en-US" sz="2400" dirty="0">
                <a:solidFill>
                  <a:schemeClr val="tx1">
                    <a:lumMod val="75000"/>
                    <a:lumOff val="25000"/>
                  </a:schemeClr>
                </a:solidFill>
                <a:latin typeface="Calibri Light"/>
                <a:cs typeface="Calibri Light"/>
              </a:rPr>
              <a:t> email to provider and dependents</a:t>
            </a:r>
          </a:p>
        </p:txBody>
      </p:sp>
      <p:sp>
        <p:nvSpPr>
          <p:cNvPr id="31" name="TextBox 30"/>
          <p:cNvSpPr txBox="1"/>
          <p:nvPr/>
        </p:nvSpPr>
        <p:spPr>
          <a:xfrm>
            <a:off x="4156545" y="5104023"/>
            <a:ext cx="3847958" cy="461665"/>
          </a:xfrm>
          <a:prstGeom prst="rect">
            <a:avLst/>
          </a:prstGeom>
          <a:noFill/>
        </p:spPr>
        <p:txBody>
          <a:bodyPr wrap="square" rtlCol="0">
            <a:spAutoFit/>
          </a:bodyPr>
          <a:lstStyle/>
          <a:p>
            <a:pPr marL="342900" indent="-342900">
              <a:buClr>
                <a:srgbClr val="299D37"/>
              </a:buClr>
              <a:buFont typeface="Wingdings" pitchFamily="2" charset="2"/>
              <a:buChar char="ü"/>
            </a:pPr>
            <a:r>
              <a:rPr lang="en-US" sz="2400" dirty="0">
                <a:solidFill>
                  <a:schemeClr val="tx1">
                    <a:lumMod val="85000"/>
                    <a:lumOff val="15000"/>
                  </a:schemeClr>
                </a:solidFill>
                <a:latin typeface="Calibri Light"/>
                <a:cs typeface="Calibri Light"/>
              </a:rPr>
              <a:t>Dental Care Cost estimator</a:t>
            </a:r>
          </a:p>
        </p:txBody>
      </p:sp>
      <p:pic>
        <p:nvPicPr>
          <p:cNvPr id="8" name="Picture 7" descr="Updatedmoblieapp1.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18579" y="1744729"/>
            <a:ext cx="2104179" cy="4253010"/>
          </a:xfrm>
          <a:prstGeom prst="rect">
            <a:avLst/>
          </a:prstGeom>
        </p:spPr>
      </p:pic>
      <p:sp>
        <p:nvSpPr>
          <p:cNvPr id="30" name="TextBox 29"/>
          <p:cNvSpPr txBox="1"/>
          <p:nvPr/>
        </p:nvSpPr>
        <p:spPr>
          <a:xfrm>
            <a:off x="305538" y="786894"/>
            <a:ext cx="8198381" cy="830997"/>
          </a:xfrm>
          <a:prstGeom prst="rect">
            <a:avLst/>
          </a:prstGeom>
          <a:noFill/>
        </p:spPr>
        <p:txBody>
          <a:bodyPr wrap="square" rtlCol="0">
            <a:spAutoFit/>
          </a:bodyPr>
          <a:lstStyle/>
          <a:p>
            <a:r>
              <a:rPr lang="en-US" sz="2400" dirty="0">
                <a:solidFill>
                  <a:schemeClr val="tx1">
                    <a:lumMod val="85000"/>
                    <a:lumOff val="15000"/>
                  </a:schemeClr>
                </a:solidFill>
                <a:latin typeface="Calibri Light"/>
                <a:cs typeface="Calibri Light"/>
              </a:rPr>
              <a:t>Create a subscriber account and access your benefits anywhere, anytime</a:t>
            </a:r>
          </a:p>
        </p:txBody>
      </p:sp>
    </p:spTree>
    <p:extLst>
      <p:ext uri="{BB962C8B-B14F-4D97-AF65-F5344CB8AC3E}">
        <p14:creationId xmlns:p14="http://schemas.microsoft.com/office/powerpoint/2010/main" val="3518191368"/>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388800" y="1175374"/>
            <a:ext cx="4466125" cy="4677837"/>
          </a:xfrm>
          <a:prstGeom prst="rect">
            <a:avLst/>
          </a:prstGeom>
        </p:spPr>
      </p:pic>
      <p:pic>
        <p:nvPicPr>
          <p:cNvPr id="5" name="Picture 4" descr="DDlogo_white_corporatesignatureonly.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6369030"/>
            <a:ext cx="1971965" cy="488970"/>
          </a:xfrm>
          <a:prstGeom prst="rect">
            <a:avLst/>
          </a:prstGeom>
        </p:spPr>
      </p:pic>
      <p:sp>
        <p:nvSpPr>
          <p:cNvPr id="6" name="TextBox 5"/>
          <p:cNvSpPr txBox="1"/>
          <p:nvPr/>
        </p:nvSpPr>
        <p:spPr>
          <a:xfrm>
            <a:off x="323402" y="358458"/>
            <a:ext cx="4811594" cy="646331"/>
          </a:xfrm>
          <a:prstGeom prst="rect">
            <a:avLst/>
          </a:prstGeom>
          <a:noFill/>
        </p:spPr>
        <p:txBody>
          <a:bodyPr wrap="square" rtlCol="0">
            <a:spAutoFit/>
          </a:bodyPr>
          <a:lstStyle/>
          <a:p>
            <a:r>
              <a:rPr lang="en-US" sz="3600" dirty="0">
                <a:solidFill>
                  <a:srgbClr val="299D37"/>
                </a:solidFill>
                <a:latin typeface="Calibri Light"/>
                <a:cs typeface="Calibri Light"/>
              </a:rPr>
              <a:t>Local Service</a:t>
            </a:r>
          </a:p>
        </p:txBody>
      </p:sp>
      <p:sp>
        <p:nvSpPr>
          <p:cNvPr id="7" name="TextBox 6"/>
          <p:cNvSpPr txBox="1"/>
          <p:nvPr/>
        </p:nvSpPr>
        <p:spPr>
          <a:xfrm>
            <a:off x="323401" y="871350"/>
            <a:ext cx="3814186" cy="1200328"/>
          </a:xfrm>
          <a:prstGeom prst="rect">
            <a:avLst/>
          </a:prstGeom>
          <a:noFill/>
        </p:spPr>
        <p:txBody>
          <a:bodyPr wrap="square" rtlCol="0">
            <a:spAutoFit/>
          </a:bodyPr>
          <a:lstStyle/>
          <a:p>
            <a:r>
              <a:rPr lang="en-US" sz="2400" dirty="0">
                <a:solidFill>
                  <a:schemeClr val="tx1">
                    <a:lumMod val="85000"/>
                    <a:lumOff val="15000"/>
                  </a:schemeClr>
                </a:solidFill>
                <a:latin typeface="Calibri Light"/>
                <a:cs typeface="Calibri Light"/>
              </a:rPr>
              <a:t>Service you need when you need it…because we live where you live</a:t>
            </a:r>
          </a:p>
        </p:txBody>
      </p:sp>
      <p:sp>
        <p:nvSpPr>
          <p:cNvPr id="11" name="TextBox 10"/>
          <p:cNvSpPr txBox="1"/>
          <p:nvPr/>
        </p:nvSpPr>
        <p:spPr>
          <a:xfrm>
            <a:off x="323401" y="2235618"/>
            <a:ext cx="4132461" cy="3617593"/>
          </a:xfrm>
          <a:prstGeom prst="rect">
            <a:avLst/>
          </a:prstGeom>
          <a:noFill/>
        </p:spPr>
        <p:txBody>
          <a:bodyPr wrap="square" rtlCol="0">
            <a:spAutoFit/>
          </a:bodyPr>
          <a:lstStyle/>
          <a:p>
            <a:r>
              <a:rPr lang="en-US" sz="2400" dirty="0">
                <a:solidFill>
                  <a:srgbClr val="299D37"/>
                </a:solidFill>
                <a:latin typeface="Calibri Light"/>
                <a:cs typeface="Calibri Light"/>
              </a:rPr>
              <a:t>Phone:</a:t>
            </a:r>
          </a:p>
          <a:p>
            <a:r>
              <a:rPr lang="en-US" sz="2400" dirty="0">
                <a:solidFill>
                  <a:schemeClr val="tx1">
                    <a:lumMod val="85000"/>
                    <a:lumOff val="15000"/>
                  </a:schemeClr>
                </a:solidFill>
                <a:latin typeface="Calibri Light"/>
                <a:cs typeface="Calibri Light"/>
              </a:rPr>
              <a:t>1-800-610-0201</a:t>
            </a:r>
          </a:p>
          <a:p>
            <a:pPr>
              <a:lnSpc>
                <a:spcPct val="70000"/>
              </a:lnSpc>
            </a:pPr>
            <a:endParaRPr lang="en-US" sz="2400" dirty="0">
              <a:solidFill>
                <a:schemeClr val="tx1">
                  <a:lumMod val="65000"/>
                  <a:lumOff val="35000"/>
                </a:schemeClr>
              </a:solidFill>
              <a:latin typeface="Calibri Light"/>
              <a:cs typeface="Calibri Light"/>
            </a:endParaRPr>
          </a:p>
          <a:p>
            <a:r>
              <a:rPr lang="en-US" sz="2400" dirty="0">
                <a:solidFill>
                  <a:srgbClr val="299D37"/>
                </a:solidFill>
                <a:latin typeface="Calibri Light"/>
                <a:cs typeface="Calibri Light"/>
              </a:rPr>
              <a:t>Email:</a:t>
            </a:r>
          </a:p>
          <a:p>
            <a:r>
              <a:rPr lang="en-US" sz="2400" b="1" dirty="0">
                <a:solidFill>
                  <a:schemeClr val="tx1">
                    <a:lumMod val="85000"/>
                    <a:lumOff val="15000"/>
                  </a:schemeClr>
                </a:solidFill>
                <a:latin typeface="Calibri Light"/>
                <a:cs typeface="Calibri Light"/>
              </a:rPr>
              <a:t>customer_service@ddpco.com</a:t>
            </a:r>
          </a:p>
          <a:p>
            <a:pPr>
              <a:lnSpc>
                <a:spcPct val="70000"/>
              </a:lnSpc>
            </a:pPr>
            <a:endParaRPr lang="en-US" sz="2400" dirty="0">
              <a:solidFill>
                <a:schemeClr val="tx1">
                  <a:lumMod val="65000"/>
                  <a:lumOff val="35000"/>
                </a:schemeClr>
              </a:solidFill>
              <a:latin typeface="Calibri Light"/>
              <a:cs typeface="Calibri Light"/>
            </a:endParaRPr>
          </a:p>
          <a:p>
            <a:r>
              <a:rPr lang="en-US" sz="2400" dirty="0">
                <a:solidFill>
                  <a:srgbClr val="299D37"/>
                </a:solidFill>
                <a:latin typeface="Calibri Light"/>
                <a:cs typeface="Calibri Light"/>
              </a:rPr>
              <a:t>Hours:</a:t>
            </a:r>
          </a:p>
          <a:p>
            <a:r>
              <a:rPr lang="en-US" sz="2400" dirty="0">
                <a:solidFill>
                  <a:schemeClr val="tx1">
                    <a:lumMod val="85000"/>
                    <a:lumOff val="15000"/>
                  </a:schemeClr>
                </a:solidFill>
                <a:latin typeface="Calibri Light"/>
                <a:cs typeface="Calibri Light"/>
              </a:rPr>
              <a:t>Monday–Friday </a:t>
            </a:r>
          </a:p>
          <a:p>
            <a:pPr>
              <a:lnSpc>
                <a:spcPct val="70000"/>
              </a:lnSpc>
            </a:pPr>
            <a:r>
              <a:rPr lang="en-US" sz="2400" dirty="0">
                <a:solidFill>
                  <a:schemeClr val="tx1">
                    <a:lumMod val="85000"/>
                    <a:lumOff val="15000"/>
                  </a:schemeClr>
                </a:solidFill>
                <a:latin typeface="Calibri Light"/>
                <a:cs typeface="Calibri Light"/>
              </a:rPr>
              <a:t>7:30 a.m.–5 p.m. MT</a:t>
            </a:r>
          </a:p>
          <a:p>
            <a:pPr>
              <a:lnSpc>
                <a:spcPct val="70000"/>
              </a:lnSpc>
            </a:pPr>
            <a:endParaRPr lang="en-US" sz="2400" dirty="0">
              <a:solidFill>
                <a:schemeClr val="tx1">
                  <a:lumMod val="65000"/>
                  <a:lumOff val="35000"/>
                </a:schemeClr>
              </a:solidFill>
              <a:latin typeface="Calibri Light"/>
              <a:cs typeface="Calibri Light"/>
            </a:endParaRPr>
          </a:p>
          <a:p>
            <a:pPr>
              <a:lnSpc>
                <a:spcPct val="70000"/>
              </a:lnSpc>
            </a:pPr>
            <a:r>
              <a:rPr lang="en-US" sz="2400" dirty="0">
                <a:solidFill>
                  <a:srgbClr val="299D37"/>
                </a:solidFill>
                <a:latin typeface="Calibri Light"/>
                <a:cs typeface="Calibri Light"/>
              </a:rPr>
              <a:t>24/7 Automated Call Center</a:t>
            </a:r>
          </a:p>
        </p:txBody>
      </p:sp>
      <p:sp>
        <p:nvSpPr>
          <p:cNvPr id="18" name="Rectangle 17"/>
          <p:cNvSpPr/>
          <p:nvPr/>
        </p:nvSpPr>
        <p:spPr>
          <a:xfrm>
            <a:off x="0" y="6294964"/>
            <a:ext cx="9144000" cy="563036"/>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descr="DDlogo_white_corporatesignatureonly.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61646" y="6348873"/>
            <a:ext cx="1971965" cy="488970"/>
          </a:xfrm>
          <a:prstGeom prst="rect">
            <a:avLst/>
          </a:prstGeom>
        </p:spPr>
      </p:pic>
      <p:pic>
        <p:nvPicPr>
          <p:cNvPr id="20" name="Picture 19"/>
          <p:cNvPicPr>
            <a:picLocks noChangeAspect="1"/>
          </p:cNvPicPr>
          <p:nvPr/>
        </p:nvPicPr>
        <p:blipFill>
          <a:blip r:embed="rId5"/>
          <a:stretch>
            <a:fillRect/>
          </a:stretch>
        </p:blipFill>
        <p:spPr>
          <a:xfrm rot="16200000" flipH="1">
            <a:off x="4744177" y="2580919"/>
            <a:ext cx="1211995" cy="1120177"/>
          </a:xfrm>
          <a:prstGeom prst="rect">
            <a:avLst/>
          </a:prstGeom>
        </p:spPr>
      </p:pic>
    </p:spTree>
    <p:extLst>
      <p:ext uri="{BB962C8B-B14F-4D97-AF65-F5344CB8AC3E}">
        <p14:creationId xmlns:p14="http://schemas.microsoft.com/office/powerpoint/2010/main" val="682170641"/>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grass, outdoor, sky, person&#10;&#10;Description automatically generated">
            <a:extLst>
              <a:ext uri="{FF2B5EF4-FFF2-40B4-BE49-F238E27FC236}">
                <a16:creationId xmlns:a16="http://schemas.microsoft.com/office/drawing/2014/main" id="{75E092AD-0B55-0F4E-8372-7678F1C74483}"/>
              </a:ext>
            </a:extLst>
          </p:cNvPr>
          <p:cNvPicPr>
            <a:picLocks noChangeAspect="1"/>
          </p:cNvPicPr>
          <p:nvPr/>
        </p:nvPicPr>
        <p:blipFill>
          <a:blip r:embed="rId3"/>
          <a:stretch>
            <a:fillRect/>
          </a:stretch>
        </p:blipFill>
        <p:spPr>
          <a:xfrm>
            <a:off x="0" y="0"/>
            <a:ext cx="9144000" cy="6858000"/>
          </a:xfrm>
          <a:prstGeom prst="rect">
            <a:avLst/>
          </a:prstGeom>
        </p:spPr>
      </p:pic>
      <p:sp>
        <p:nvSpPr>
          <p:cNvPr id="7" name="TextBox 6"/>
          <p:cNvSpPr txBox="1"/>
          <p:nvPr/>
        </p:nvSpPr>
        <p:spPr>
          <a:xfrm>
            <a:off x="163142" y="760228"/>
            <a:ext cx="3688422" cy="1077218"/>
          </a:xfrm>
          <a:prstGeom prst="rect">
            <a:avLst/>
          </a:prstGeom>
          <a:noFill/>
        </p:spPr>
        <p:txBody>
          <a:bodyPr wrap="square" rtlCol="0">
            <a:spAutoFit/>
          </a:bodyPr>
          <a:lstStyle/>
          <a:p>
            <a:r>
              <a:rPr lang="en-US" sz="3200" dirty="0">
                <a:solidFill>
                  <a:schemeClr val="bg1"/>
                </a:solidFill>
              </a:rPr>
              <a:t>Helping you unleash your</a:t>
            </a:r>
            <a:r>
              <a:rPr lang="en-US" sz="3200" dirty="0">
                <a:solidFill>
                  <a:schemeClr val="tx1">
                    <a:lumMod val="65000"/>
                    <a:lumOff val="35000"/>
                  </a:schemeClr>
                </a:solidFill>
              </a:rPr>
              <a:t> </a:t>
            </a:r>
            <a:r>
              <a:rPr lang="en-US" sz="3200" dirty="0">
                <a:solidFill>
                  <a:srgbClr val="299D37"/>
                </a:solidFill>
              </a:rPr>
              <a:t>Smile </a:t>
            </a:r>
            <a:r>
              <a:rPr lang="en-US" sz="3200" dirty="0" err="1">
                <a:solidFill>
                  <a:srgbClr val="299D37"/>
                </a:solidFill>
              </a:rPr>
              <a:t>Power</a:t>
            </a:r>
            <a:r>
              <a:rPr lang="en-US" sz="3200" baseline="30000" dirty="0" err="1">
                <a:solidFill>
                  <a:schemeClr val="tx1">
                    <a:lumMod val="65000"/>
                    <a:lumOff val="35000"/>
                  </a:schemeClr>
                </a:solidFill>
              </a:rPr>
              <a:t>TM</a:t>
            </a:r>
            <a:endParaRPr lang="en-US" sz="3200" baseline="30000" dirty="0">
              <a:solidFill>
                <a:schemeClr val="tx1">
                  <a:lumMod val="65000"/>
                  <a:lumOff val="35000"/>
                </a:schemeClr>
              </a:solidFill>
            </a:endParaRPr>
          </a:p>
        </p:txBody>
      </p:sp>
    </p:spTree>
    <p:extLst>
      <p:ext uri="{BB962C8B-B14F-4D97-AF65-F5344CB8AC3E}">
        <p14:creationId xmlns:p14="http://schemas.microsoft.com/office/powerpoint/2010/main" val="1139113679"/>
      </p:ext>
    </p:extLst>
  </p:cSld>
  <p:clrMapOvr>
    <a:masterClrMapping/>
  </p:clrMapOvr>
  <mc:AlternateContent xmlns:mc="http://schemas.openxmlformats.org/markup-compatibility/2006" xmlns:p14="http://schemas.microsoft.com/office/powerpoint/2010/main">
    <mc:Choice Requires="p14">
      <p:transition spd="slow" p14:dur="2000" advTm="11354"/>
    </mc:Choice>
    <mc:Fallback xmlns="">
      <p:transition spd="slow" advTm="11354"/>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6388933"/>
            <a:ext cx="9144001" cy="469067"/>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Delta Dental Unbounded Logo - 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9890" y="6526497"/>
            <a:ext cx="1479467" cy="165752"/>
          </a:xfrm>
          <a:prstGeom prst="rect">
            <a:avLst/>
          </a:prstGeom>
        </p:spPr>
      </p:pic>
      <p:pic>
        <p:nvPicPr>
          <p:cNvPr id="4" name="Picture 3" descr="Graphical user interface, text, application&#10;&#10;Description automatically generated">
            <a:hlinkClick r:id="rId4"/>
            <a:extLst>
              <a:ext uri="{FF2B5EF4-FFF2-40B4-BE49-F238E27FC236}">
                <a16:creationId xmlns:a16="http://schemas.microsoft.com/office/drawing/2014/main" id="{04F3E2E8-66D2-A54D-9AB2-4F48AC79E0F5}"/>
              </a:ext>
            </a:extLst>
          </p:cNvPr>
          <p:cNvPicPr>
            <a:picLocks noChangeAspect="1"/>
          </p:cNvPicPr>
          <p:nvPr/>
        </p:nvPicPr>
        <p:blipFill>
          <a:blip r:embed="rId5"/>
          <a:stretch>
            <a:fillRect/>
          </a:stretch>
        </p:blipFill>
        <p:spPr>
          <a:xfrm>
            <a:off x="175123" y="814197"/>
            <a:ext cx="8793754" cy="4602931"/>
          </a:xfrm>
          <a:prstGeom prst="rect">
            <a:avLst/>
          </a:prstGeom>
        </p:spPr>
      </p:pic>
    </p:spTree>
    <p:extLst>
      <p:ext uri="{BB962C8B-B14F-4D97-AF65-F5344CB8AC3E}">
        <p14:creationId xmlns:p14="http://schemas.microsoft.com/office/powerpoint/2010/main" val="3073735868"/>
      </p:ext>
    </p:extLst>
  </p:cSld>
  <p:clrMapOvr>
    <a:masterClrMapping/>
  </p:clrMapOvr>
  <mc:AlternateContent xmlns:mc="http://schemas.openxmlformats.org/markup-compatibility/2006" xmlns:p14="http://schemas.microsoft.com/office/powerpoint/2010/main">
    <mc:Choice Requires="p14">
      <p:transition spd="slow" p14:dur="2000" advTm="12329"/>
    </mc:Choice>
    <mc:Fallback xmlns="">
      <p:transition spd="slow" advTm="12329"/>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6369030"/>
            <a:ext cx="1971965" cy="488970"/>
          </a:xfrm>
          <a:prstGeom prst="rect">
            <a:avLst/>
          </a:prstGeom>
        </p:spPr>
      </p:pic>
      <p:sp>
        <p:nvSpPr>
          <p:cNvPr id="5" name="Rectangle 4"/>
          <p:cNvSpPr/>
          <p:nvPr/>
        </p:nvSpPr>
        <p:spPr>
          <a:xfrm>
            <a:off x="0" y="6294964"/>
            <a:ext cx="9144000" cy="563036"/>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61646" y="6369030"/>
            <a:ext cx="1971965" cy="488970"/>
          </a:xfrm>
          <a:prstGeom prst="rect">
            <a:avLst/>
          </a:prstGeom>
        </p:spPr>
      </p:pic>
      <p:pic>
        <p:nvPicPr>
          <p:cNvPr id="3" name="Picture 2" descr="A person standing in front of a window&#10;&#10;Description automatically generated">
            <a:hlinkClick r:id="rId4"/>
            <a:extLst>
              <a:ext uri="{FF2B5EF4-FFF2-40B4-BE49-F238E27FC236}">
                <a16:creationId xmlns:a16="http://schemas.microsoft.com/office/drawing/2014/main" id="{3203513F-D8A9-9244-96AD-EC29D5433C8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3060" y="877837"/>
            <a:ext cx="8277880" cy="4582606"/>
          </a:xfrm>
          <a:prstGeom prst="rect">
            <a:avLst/>
          </a:prstGeom>
        </p:spPr>
      </p:pic>
    </p:spTree>
    <p:extLst>
      <p:ext uri="{BB962C8B-B14F-4D97-AF65-F5344CB8AC3E}">
        <p14:creationId xmlns:p14="http://schemas.microsoft.com/office/powerpoint/2010/main" val="3575194395"/>
      </p:ext>
    </p:extLst>
  </p:cSld>
  <p:clrMapOvr>
    <a:masterClrMapping/>
  </p:clrMapOvr>
  <mc:AlternateContent xmlns:mc="http://schemas.openxmlformats.org/markup-compatibility/2006" xmlns:p14="http://schemas.microsoft.com/office/powerpoint/2010/main">
    <mc:Choice Requires="p14">
      <p:transition spd="slow" p14:dur="2000" advTm="24115"/>
    </mc:Choice>
    <mc:Fallback xmlns="">
      <p:transition spd="slow" advTm="24115"/>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bwMode="auto">
          <a:xfrm>
            <a:off x="817044" y="2065769"/>
            <a:ext cx="3796071" cy="3796071"/>
          </a:xfrm>
          <a:prstGeom prst="ellipse">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10" name="Oval 9"/>
          <p:cNvSpPr/>
          <p:nvPr/>
        </p:nvSpPr>
        <p:spPr bwMode="auto">
          <a:xfrm>
            <a:off x="1178745" y="2800885"/>
            <a:ext cx="3050795" cy="3050795"/>
          </a:xfrm>
          <a:prstGeom prst="ellipse">
            <a:avLst/>
          </a:prstGeom>
          <a:solidFill>
            <a:srgbClr val="299D37"/>
          </a:solidFill>
          <a:ln>
            <a:solidFill>
              <a:srgbClr val="299D37">
                <a:alpha val="30000"/>
              </a:srgb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solidFill>
                <a:srgbClr val="299D37"/>
              </a:solidFill>
            </a:endParaRPr>
          </a:p>
        </p:txBody>
      </p:sp>
      <p:sp>
        <p:nvSpPr>
          <p:cNvPr id="11" name="TextBox 10"/>
          <p:cNvSpPr txBox="1"/>
          <p:nvPr/>
        </p:nvSpPr>
        <p:spPr>
          <a:xfrm>
            <a:off x="1529994" y="2205997"/>
            <a:ext cx="2433379" cy="461665"/>
          </a:xfrm>
          <a:prstGeom prst="rect">
            <a:avLst/>
          </a:prstGeom>
          <a:noFill/>
        </p:spPr>
        <p:txBody>
          <a:bodyPr wrap="square" rtlCol="0">
            <a:spAutoFit/>
          </a:bodyPr>
          <a:lstStyle/>
          <a:p>
            <a:pPr algn="ctr"/>
            <a:r>
              <a:rPr lang="en-US" sz="2400" dirty="0">
                <a:solidFill>
                  <a:schemeClr val="bg1"/>
                </a:solidFill>
                <a:latin typeface="Calibri Light" panose="020F0302020204030204" pitchFamily="34" charset="0"/>
                <a:cs typeface="Calibri Light" panose="020F0302020204030204" pitchFamily="34" charset="0"/>
              </a:rPr>
              <a:t>Premier</a:t>
            </a:r>
            <a:r>
              <a:rPr lang="en-US" sz="2400" baseline="30000" dirty="0">
                <a:solidFill>
                  <a:schemeClr val="bg1"/>
                </a:solidFill>
                <a:latin typeface="Calibri Light" panose="020F0302020204030204" pitchFamily="34" charset="0"/>
                <a:cs typeface="Calibri Light" panose="020F0302020204030204" pitchFamily="34" charset="0"/>
              </a:rPr>
              <a:t>®</a:t>
            </a:r>
          </a:p>
        </p:txBody>
      </p:sp>
      <p:sp>
        <p:nvSpPr>
          <p:cNvPr id="12" name="TextBox 11"/>
          <p:cNvSpPr txBox="1"/>
          <p:nvPr/>
        </p:nvSpPr>
        <p:spPr>
          <a:xfrm>
            <a:off x="1529994" y="3710233"/>
            <a:ext cx="2433379" cy="461665"/>
          </a:xfrm>
          <a:prstGeom prst="rect">
            <a:avLst/>
          </a:prstGeom>
          <a:noFill/>
        </p:spPr>
        <p:txBody>
          <a:bodyPr wrap="square" rtlCol="0">
            <a:spAutoFit/>
          </a:bodyPr>
          <a:lstStyle/>
          <a:p>
            <a:pPr algn="ctr"/>
            <a:r>
              <a:rPr lang="en-US" sz="2400" dirty="0">
                <a:solidFill>
                  <a:schemeClr val="bg1"/>
                </a:solidFill>
                <a:latin typeface="Calibri Light" panose="020F0302020204030204" pitchFamily="34" charset="0"/>
                <a:cs typeface="Calibri Light" panose="020F0302020204030204" pitchFamily="34" charset="0"/>
              </a:rPr>
              <a:t>PPO</a:t>
            </a:r>
            <a:r>
              <a:rPr lang="en-US" sz="2400" baseline="30000" dirty="0">
                <a:solidFill>
                  <a:schemeClr val="bg1"/>
                </a:solidFill>
                <a:latin typeface="Calibri Light" panose="020F0302020204030204" pitchFamily="34" charset="0"/>
                <a:cs typeface="Calibri Light" panose="020F0302020204030204" pitchFamily="34" charset="0"/>
              </a:rPr>
              <a:t>™</a:t>
            </a:r>
          </a:p>
        </p:txBody>
      </p:sp>
      <p:sp>
        <p:nvSpPr>
          <p:cNvPr id="13" name="TextBox 12"/>
          <p:cNvSpPr txBox="1"/>
          <p:nvPr/>
        </p:nvSpPr>
        <p:spPr>
          <a:xfrm>
            <a:off x="5105371" y="1590240"/>
            <a:ext cx="3408837" cy="1569660"/>
          </a:xfrm>
          <a:prstGeom prst="rect">
            <a:avLst/>
          </a:prstGeom>
          <a:noFill/>
        </p:spPr>
        <p:txBody>
          <a:bodyPr wrap="square" rtlCol="0">
            <a:spAutoFit/>
          </a:bodyPr>
          <a:lstStyle/>
          <a:p>
            <a:pPr algn="ctr"/>
            <a:r>
              <a:rPr lang="en-US" sz="2400" dirty="0">
                <a:solidFill>
                  <a:schemeClr val="tx1">
                    <a:lumMod val="85000"/>
                    <a:lumOff val="15000"/>
                  </a:schemeClr>
                </a:solidFill>
                <a:latin typeface="Calibri Light"/>
                <a:cs typeface="Calibri Light"/>
              </a:rPr>
              <a:t>We have more than </a:t>
            </a:r>
            <a:r>
              <a:rPr lang="en-US" sz="2400" b="1" dirty="0">
                <a:solidFill>
                  <a:srgbClr val="299D37"/>
                </a:solidFill>
                <a:latin typeface="Calibri Light"/>
                <a:cs typeface="Calibri Light"/>
              </a:rPr>
              <a:t>3,500</a:t>
            </a:r>
            <a:r>
              <a:rPr lang="en-US" sz="2400" dirty="0">
                <a:solidFill>
                  <a:srgbClr val="299D37"/>
                </a:solidFill>
                <a:latin typeface="Calibri Light"/>
                <a:cs typeface="Calibri Light"/>
              </a:rPr>
              <a:t> </a:t>
            </a:r>
            <a:r>
              <a:rPr lang="en-US" sz="2400" dirty="0">
                <a:solidFill>
                  <a:schemeClr val="tx1">
                    <a:lumMod val="85000"/>
                    <a:lumOff val="15000"/>
                  </a:schemeClr>
                </a:solidFill>
                <a:latin typeface="Calibri Light"/>
                <a:cs typeface="Calibri Light"/>
              </a:rPr>
              <a:t>Premier® providers and more than</a:t>
            </a:r>
            <a:r>
              <a:rPr lang="en-US" sz="2400" dirty="0">
                <a:solidFill>
                  <a:srgbClr val="299D37"/>
                </a:solidFill>
                <a:latin typeface="Calibri Light"/>
                <a:cs typeface="Calibri Light"/>
              </a:rPr>
              <a:t> </a:t>
            </a:r>
            <a:r>
              <a:rPr lang="en-US" sz="2400" b="1" dirty="0">
                <a:solidFill>
                  <a:srgbClr val="299D37"/>
                </a:solidFill>
                <a:latin typeface="Calibri Light"/>
                <a:cs typeface="Calibri Light"/>
              </a:rPr>
              <a:t>2,500 </a:t>
            </a:r>
            <a:r>
              <a:rPr lang="en-US" sz="2400" dirty="0">
                <a:solidFill>
                  <a:schemeClr val="tx1">
                    <a:lumMod val="85000"/>
                    <a:lumOff val="15000"/>
                  </a:schemeClr>
                </a:solidFill>
                <a:latin typeface="Calibri Light"/>
                <a:cs typeface="Calibri Light"/>
              </a:rPr>
              <a:t>PPO™ providers</a:t>
            </a:r>
            <a:r>
              <a:rPr lang="en-US" sz="2400" dirty="0">
                <a:solidFill>
                  <a:srgbClr val="299D37"/>
                </a:solidFill>
                <a:latin typeface="Calibri Light"/>
                <a:cs typeface="Calibri Light"/>
              </a:rPr>
              <a:t> </a:t>
            </a:r>
            <a:r>
              <a:rPr lang="en-US" sz="2400" b="1" dirty="0">
                <a:solidFill>
                  <a:srgbClr val="299D37"/>
                </a:solidFill>
                <a:latin typeface="Calibri Light"/>
                <a:cs typeface="Calibri Light"/>
              </a:rPr>
              <a:t>in Colorado</a:t>
            </a:r>
            <a:r>
              <a:rPr lang="en-US" sz="2400" dirty="0">
                <a:solidFill>
                  <a:srgbClr val="595959"/>
                </a:solidFill>
                <a:latin typeface="Calibri Light"/>
                <a:cs typeface="Calibri Light"/>
              </a:rPr>
              <a:t>.</a:t>
            </a:r>
          </a:p>
        </p:txBody>
      </p:sp>
      <p:pic>
        <p:nvPicPr>
          <p:cNvPr id="14" name="Picture 13"/>
          <p:cNvPicPr>
            <a:picLocks noChangeAspect="1"/>
          </p:cNvPicPr>
          <p:nvPr/>
        </p:nvPicPr>
        <p:blipFill>
          <a:blip r:embed="rId3"/>
          <a:stretch>
            <a:fillRect/>
          </a:stretch>
        </p:blipFill>
        <p:spPr>
          <a:xfrm flipH="1" flipV="1">
            <a:off x="6506710" y="3134991"/>
            <a:ext cx="507511" cy="909291"/>
          </a:xfrm>
          <a:prstGeom prst="rect">
            <a:avLst/>
          </a:prstGeom>
        </p:spPr>
      </p:pic>
      <p:sp>
        <p:nvSpPr>
          <p:cNvPr id="15" name="TextBox 14"/>
          <p:cNvSpPr txBox="1"/>
          <p:nvPr/>
        </p:nvSpPr>
        <p:spPr>
          <a:xfrm>
            <a:off x="4884821" y="4174371"/>
            <a:ext cx="3968234" cy="1569660"/>
          </a:xfrm>
          <a:prstGeom prst="rect">
            <a:avLst/>
          </a:prstGeom>
          <a:noFill/>
        </p:spPr>
        <p:txBody>
          <a:bodyPr wrap="square" rtlCol="0">
            <a:spAutoFit/>
          </a:bodyPr>
          <a:lstStyle/>
          <a:p>
            <a:pPr algn="ctr"/>
            <a:r>
              <a:rPr lang="en-US" sz="2400" b="1" dirty="0">
                <a:solidFill>
                  <a:srgbClr val="299D37"/>
                </a:solidFill>
                <a:latin typeface="Calibri Light"/>
                <a:cs typeface="Calibri Light"/>
              </a:rPr>
              <a:t>More than 90% </a:t>
            </a:r>
            <a:r>
              <a:rPr lang="en-US" sz="2400" dirty="0">
                <a:solidFill>
                  <a:schemeClr val="tx1">
                    <a:lumMod val="85000"/>
                    <a:lumOff val="15000"/>
                  </a:schemeClr>
                </a:solidFill>
                <a:latin typeface="Calibri Light"/>
                <a:cs typeface="Calibri Light"/>
              </a:rPr>
              <a:t>of all Colorado dentists are in our network, </a:t>
            </a:r>
            <a:r>
              <a:rPr lang="en-US" sz="2400" dirty="0">
                <a:solidFill>
                  <a:srgbClr val="262626"/>
                </a:solidFill>
                <a:latin typeface="Calibri Light" panose="020F0302020204030204" pitchFamily="34" charset="0"/>
                <a:cs typeface="Calibri Light" panose="020F0302020204030204" pitchFamily="34" charset="0"/>
              </a:rPr>
              <a:t>and 3 out of 4 dentists nationwide participate with us.</a:t>
            </a:r>
            <a:endParaRPr lang="en-US" sz="2400" dirty="0">
              <a:solidFill>
                <a:schemeClr val="tx1">
                  <a:lumMod val="85000"/>
                  <a:lumOff val="15000"/>
                </a:schemeClr>
              </a:solidFill>
              <a:latin typeface="Calibri Light"/>
              <a:cs typeface="Calibri Light"/>
            </a:endParaRPr>
          </a:p>
        </p:txBody>
      </p:sp>
      <p:sp>
        <p:nvSpPr>
          <p:cNvPr id="16" name="TextBox 15"/>
          <p:cNvSpPr txBox="1"/>
          <p:nvPr/>
        </p:nvSpPr>
        <p:spPr>
          <a:xfrm>
            <a:off x="323401" y="276095"/>
            <a:ext cx="7357124" cy="646331"/>
          </a:xfrm>
          <a:prstGeom prst="rect">
            <a:avLst/>
          </a:prstGeom>
          <a:noFill/>
        </p:spPr>
        <p:txBody>
          <a:bodyPr wrap="square" rtlCol="0">
            <a:spAutoFit/>
          </a:bodyPr>
          <a:lstStyle/>
          <a:p>
            <a:r>
              <a:rPr lang="en-US" sz="3600" dirty="0">
                <a:solidFill>
                  <a:srgbClr val="299D37"/>
                </a:solidFill>
                <a:latin typeface="Calibri Light"/>
                <a:cs typeface="Calibri Light"/>
              </a:rPr>
              <a:t>Two Networks Working Together</a:t>
            </a:r>
          </a:p>
        </p:txBody>
      </p:sp>
      <p:pic>
        <p:nvPicPr>
          <p:cNvPr id="17" name="Picture 16" descr="DDlogo_white_corporatesignatureonly.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6369030"/>
            <a:ext cx="1971965" cy="488970"/>
          </a:xfrm>
          <a:prstGeom prst="rect">
            <a:avLst/>
          </a:prstGeom>
        </p:spPr>
      </p:pic>
      <p:sp>
        <p:nvSpPr>
          <p:cNvPr id="18" name="Rectangle 17"/>
          <p:cNvSpPr/>
          <p:nvPr/>
        </p:nvSpPr>
        <p:spPr>
          <a:xfrm>
            <a:off x="0" y="6294964"/>
            <a:ext cx="9144000" cy="563036"/>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9" name="Picture 18" descr="DDlogo_white_corporatesignatureonly.eps"/>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61646" y="6369030"/>
            <a:ext cx="1971965" cy="488970"/>
          </a:xfrm>
          <a:prstGeom prst="rect">
            <a:avLst/>
          </a:prstGeom>
        </p:spPr>
      </p:pic>
      <p:sp>
        <p:nvSpPr>
          <p:cNvPr id="20" name="TextBox 19">
            <a:extLst>
              <a:ext uri="{FF2B5EF4-FFF2-40B4-BE49-F238E27FC236}">
                <a16:creationId xmlns:a16="http://schemas.microsoft.com/office/drawing/2014/main" id="{29778F72-D45E-4D81-B012-6C58BA56ECD5}"/>
              </a:ext>
            </a:extLst>
          </p:cNvPr>
          <p:cNvSpPr txBox="1"/>
          <p:nvPr/>
        </p:nvSpPr>
        <p:spPr>
          <a:xfrm>
            <a:off x="323401" y="782610"/>
            <a:ext cx="8044719" cy="461665"/>
          </a:xfrm>
          <a:prstGeom prst="rect">
            <a:avLst/>
          </a:prstGeom>
          <a:noFill/>
        </p:spPr>
        <p:txBody>
          <a:bodyPr wrap="square" rtlCol="0">
            <a:spAutoFit/>
          </a:bodyPr>
          <a:lstStyle/>
          <a:p>
            <a:r>
              <a:rPr lang="en-US" sz="2400" kern="1200" dirty="0">
                <a:solidFill>
                  <a:schemeClr val="tx1">
                    <a:lumMod val="85000"/>
                    <a:lumOff val="15000"/>
                  </a:schemeClr>
                </a:solidFill>
                <a:latin typeface="Calibri Light"/>
                <a:cs typeface="Calibri Light"/>
              </a:rPr>
              <a:t>Which Delta Dental network </a:t>
            </a:r>
            <a:r>
              <a:rPr lang="en-US" sz="2400" dirty="0">
                <a:solidFill>
                  <a:schemeClr val="tx1">
                    <a:lumMod val="85000"/>
                    <a:lumOff val="15000"/>
                  </a:schemeClr>
                </a:solidFill>
                <a:latin typeface="Calibri Light"/>
                <a:cs typeface="Calibri Light"/>
              </a:rPr>
              <a:t>is</a:t>
            </a:r>
            <a:r>
              <a:rPr lang="en-US" sz="2400" kern="1200" dirty="0">
                <a:solidFill>
                  <a:schemeClr val="tx1">
                    <a:lumMod val="85000"/>
                    <a:lumOff val="15000"/>
                  </a:schemeClr>
                </a:solidFill>
                <a:latin typeface="Calibri Light"/>
                <a:cs typeface="Calibri Light"/>
              </a:rPr>
              <a:t> your dentist contracted with?</a:t>
            </a:r>
          </a:p>
        </p:txBody>
      </p:sp>
    </p:spTree>
    <p:extLst>
      <p:ext uri="{BB962C8B-B14F-4D97-AF65-F5344CB8AC3E}">
        <p14:creationId xmlns:p14="http://schemas.microsoft.com/office/powerpoint/2010/main" val="802812027"/>
      </p:ext>
    </p:extLst>
  </p:cSld>
  <p:clrMapOvr>
    <a:masterClrMapping/>
  </p:clrMapOvr>
  <mc:AlternateContent xmlns:mc="http://schemas.openxmlformats.org/markup-compatibility/2006" xmlns:p14="http://schemas.microsoft.com/office/powerpoint/2010/main">
    <mc:Choice Requires="p14">
      <p:transition spd="slow" p14:dur="2000" advTm="12796"/>
    </mc:Choice>
    <mc:Fallback xmlns="">
      <p:transition spd="slow" advTm="1279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6388933"/>
            <a:ext cx="9144001" cy="469067"/>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Delta Dental Unbounded Logo - 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9890" y="6526497"/>
            <a:ext cx="1479467" cy="165752"/>
          </a:xfrm>
          <a:prstGeom prst="rect">
            <a:avLst/>
          </a:prstGeom>
        </p:spPr>
      </p:pic>
      <p:sp>
        <p:nvSpPr>
          <p:cNvPr id="11" name="TextBox 10"/>
          <p:cNvSpPr txBox="1"/>
          <p:nvPr/>
        </p:nvSpPr>
        <p:spPr>
          <a:xfrm>
            <a:off x="218851" y="205030"/>
            <a:ext cx="8925149" cy="646331"/>
          </a:xfrm>
          <a:prstGeom prst="rect">
            <a:avLst/>
          </a:prstGeom>
          <a:noFill/>
        </p:spPr>
        <p:txBody>
          <a:bodyPr wrap="square" rtlCol="0">
            <a:spAutoFit/>
          </a:bodyPr>
          <a:lstStyle/>
          <a:p>
            <a:r>
              <a:rPr lang="en-US" sz="3600" dirty="0">
                <a:solidFill>
                  <a:srgbClr val="299D37"/>
                </a:solidFill>
                <a:latin typeface="Calibri Light"/>
                <a:cs typeface="Calibri Light"/>
              </a:rPr>
              <a:t>Delta Dental’s Network</a:t>
            </a:r>
          </a:p>
        </p:txBody>
      </p:sp>
      <p:sp>
        <p:nvSpPr>
          <p:cNvPr id="14" name="TextBox 13"/>
          <p:cNvSpPr txBox="1"/>
          <p:nvPr/>
        </p:nvSpPr>
        <p:spPr>
          <a:xfrm>
            <a:off x="1274396" y="2160148"/>
            <a:ext cx="2917684" cy="461665"/>
          </a:xfrm>
          <a:prstGeom prst="rect">
            <a:avLst/>
          </a:prstGeom>
          <a:noFill/>
        </p:spPr>
        <p:txBody>
          <a:bodyPr wrap="square" rtlCol="0">
            <a:spAutoFit/>
          </a:bodyPr>
          <a:lstStyle/>
          <a:p>
            <a:pPr algn="ctr"/>
            <a:r>
              <a:rPr lang="en-US" sz="2400" kern="1200" dirty="0">
                <a:solidFill>
                  <a:schemeClr val="bg1"/>
                </a:solidFill>
                <a:latin typeface="Calibri Light"/>
                <a:cs typeface="Calibri Light"/>
              </a:rPr>
              <a:t>Online Tools</a:t>
            </a:r>
          </a:p>
        </p:txBody>
      </p:sp>
      <p:sp>
        <p:nvSpPr>
          <p:cNvPr id="16" name="TextBox 15"/>
          <p:cNvSpPr txBox="1"/>
          <p:nvPr/>
        </p:nvSpPr>
        <p:spPr>
          <a:xfrm>
            <a:off x="5255757" y="2143904"/>
            <a:ext cx="2917684" cy="461665"/>
          </a:xfrm>
          <a:prstGeom prst="rect">
            <a:avLst/>
          </a:prstGeom>
          <a:noFill/>
        </p:spPr>
        <p:txBody>
          <a:bodyPr wrap="square" rtlCol="0">
            <a:spAutoFit/>
          </a:bodyPr>
          <a:lstStyle/>
          <a:p>
            <a:pPr algn="ctr"/>
            <a:r>
              <a:rPr lang="en-US" sz="2400" kern="1200" dirty="0">
                <a:solidFill>
                  <a:schemeClr val="bg1"/>
                </a:solidFill>
                <a:latin typeface="Calibri Light"/>
                <a:cs typeface="Calibri Light"/>
              </a:rPr>
              <a:t>Reporting</a:t>
            </a:r>
          </a:p>
        </p:txBody>
      </p:sp>
      <p:sp>
        <p:nvSpPr>
          <p:cNvPr id="20" name="TextBox 19"/>
          <p:cNvSpPr txBox="1"/>
          <p:nvPr/>
        </p:nvSpPr>
        <p:spPr>
          <a:xfrm>
            <a:off x="5285639" y="3209989"/>
            <a:ext cx="2700189" cy="369332"/>
          </a:xfrm>
          <a:prstGeom prst="rect">
            <a:avLst/>
          </a:prstGeom>
          <a:noFill/>
        </p:spPr>
        <p:txBody>
          <a:bodyPr wrap="square" rtlCol="0">
            <a:spAutoFit/>
          </a:bodyPr>
          <a:lstStyle/>
          <a:p>
            <a:endParaRPr lang="en-US" dirty="0"/>
          </a:p>
        </p:txBody>
      </p:sp>
      <p:sp>
        <p:nvSpPr>
          <p:cNvPr id="3" name="Rectangle 2"/>
          <p:cNvSpPr/>
          <p:nvPr/>
        </p:nvSpPr>
        <p:spPr>
          <a:xfrm>
            <a:off x="765980" y="2280862"/>
            <a:ext cx="2353429" cy="2875737"/>
          </a:xfrm>
          <a:prstGeom prst="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1" name="Rectangle 20"/>
          <p:cNvSpPr/>
          <p:nvPr/>
        </p:nvSpPr>
        <p:spPr>
          <a:xfrm>
            <a:off x="3446512" y="2280863"/>
            <a:ext cx="2350008" cy="2875737"/>
          </a:xfrm>
          <a:prstGeom prst="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765980" y="1701400"/>
            <a:ext cx="2353429" cy="579463"/>
          </a:xfrm>
          <a:prstGeom prst="rect">
            <a:avLst/>
          </a:prstGeom>
          <a:solidFill>
            <a:srgbClr val="432A6F"/>
          </a:solidFill>
          <a:ln>
            <a:solidFill>
              <a:srgbClr val="432A6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atin typeface="Calibri Light" panose="020F0302020204030204" pitchFamily="34" charset="0"/>
                <a:cs typeface="Calibri Light" panose="020F0302020204030204" pitchFamily="34" charset="0"/>
              </a:rPr>
              <a:t>PPO Provider</a:t>
            </a:r>
          </a:p>
        </p:txBody>
      </p:sp>
      <p:sp>
        <p:nvSpPr>
          <p:cNvPr id="22" name="Rectangle 21"/>
          <p:cNvSpPr/>
          <p:nvPr/>
        </p:nvSpPr>
        <p:spPr>
          <a:xfrm>
            <a:off x="3446512" y="1701400"/>
            <a:ext cx="2350008" cy="579463"/>
          </a:xfrm>
          <a:prstGeom prst="rect">
            <a:avLst/>
          </a:prstGeom>
          <a:solidFill>
            <a:srgbClr val="D24220"/>
          </a:solidFill>
          <a:ln>
            <a:solidFill>
              <a:srgbClr val="D2422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atin typeface="Calibri Light" panose="020F0302020204030204" pitchFamily="34" charset="0"/>
                <a:cs typeface="Calibri Light" panose="020F0302020204030204" pitchFamily="34" charset="0"/>
              </a:rPr>
              <a:t>Premier Provider</a:t>
            </a:r>
          </a:p>
        </p:txBody>
      </p:sp>
      <p:sp>
        <p:nvSpPr>
          <p:cNvPr id="15" name="Rectangle 14"/>
          <p:cNvSpPr/>
          <p:nvPr/>
        </p:nvSpPr>
        <p:spPr>
          <a:xfrm>
            <a:off x="6136867" y="2280863"/>
            <a:ext cx="2353429" cy="2875737"/>
          </a:xfrm>
          <a:prstGeom prst="rect">
            <a:avLst/>
          </a:prstGeom>
          <a:solidFill>
            <a:schemeClr val="bg1">
              <a:lumMod val="8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6136867" y="1701400"/>
            <a:ext cx="2353429" cy="579463"/>
          </a:xfrm>
          <a:prstGeom prst="rect">
            <a:avLst/>
          </a:prstGeom>
          <a:solidFill>
            <a:srgbClr val="009CB1"/>
          </a:solidFill>
          <a:ln>
            <a:solidFill>
              <a:srgbClr val="009CB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atin typeface="Calibri Light" panose="020F0302020204030204" pitchFamily="34" charset="0"/>
                <a:cs typeface="Calibri Light" panose="020F0302020204030204" pitchFamily="34" charset="0"/>
              </a:rPr>
              <a:t>Non-Participating Provider</a:t>
            </a:r>
          </a:p>
        </p:txBody>
      </p:sp>
      <p:sp>
        <p:nvSpPr>
          <p:cNvPr id="2" name="TextBox 1"/>
          <p:cNvSpPr txBox="1"/>
          <p:nvPr/>
        </p:nvSpPr>
        <p:spPr>
          <a:xfrm>
            <a:off x="776228" y="2600018"/>
            <a:ext cx="2353429" cy="1754326"/>
          </a:xfrm>
          <a:prstGeom prst="rect">
            <a:avLst/>
          </a:prstGeom>
          <a:noFill/>
        </p:spPr>
        <p:txBody>
          <a:bodyPr wrap="square" rtlCol="0">
            <a:spAutoFit/>
          </a:bodyPr>
          <a:lstStyle/>
          <a:p>
            <a:pPr marL="285750" indent="-285750">
              <a:buFont typeface="Arial"/>
              <a:buChar char="•"/>
            </a:pPr>
            <a:r>
              <a:rPr lang="en-US" dirty="0">
                <a:solidFill>
                  <a:srgbClr val="262626"/>
                </a:solidFill>
                <a:latin typeface="Calibri Light"/>
                <a:cs typeface="Calibri Light"/>
              </a:rPr>
              <a:t>Best out-of-pocket costs savings due to discount</a:t>
            </a:r>
          </a:p>
          <a:p>
            <a:endParaRPr lang="en-US" dirty="0">
              <a:solidFill>
                <a:schemeClr val="tx1">
                  <a:lumMod val="85000"/>
                  <a:lumOff val="15000"/>
                </a:schemeClr>
              </a:solidFill>
              <a:latin typeface="Calibri Light"/>
              <a:cs typeface="Calibri Light"/>
            </a:endParaRPr>
          </a:p>
          <a:p>
            <a:pPr marL="285750" indent="-285750">
              <a:buFont typeface="Arial"/>
              <a:buChar char="•"/>
            </a:pPr>
            <a:r>
              <a:rPr lang="en-US" dirty="0">
                <a:solidFill>
                  <a:schemeClr val="tx1">
                    <a:lumMod val="85000"/>
                    <a:lumOff val="15000"/>
                  </a:schemeClr>
                </a:solidFill>
                <a:latin typeface="Calibri Light"/>
                <a:cs typeface="Calibri Light"/>
              </a:rPr>
              <a:t>Balance-billing protection</a:t>
            </a:r>
          </a:p>
        </p:txBody>
      </p:sp>
      <p:sp>
        <p:nvSpPr>
          <p:cNvPr id="18" name="TextBox 17"/>
          <p:cNvSpPr txBox="1"/>
          <p:nvPr/>
        </p:nvSpPr>
        <p:spPr>
          <a:xfrm>
            <a:off x="3446512" y="2661529"/>
            <a:ext cx="2353429" cy="1754326"/>
          </a:xfrm>
          <a:prstGeom prst="rect">
            <a:avLst/>
          </a:prstGeom>
          <a:noFill/>
        </p:spPr>
        <p:txBody>
          <a:bodyPr wrap="square" rtlCol="0">
            <a:spAutoFit/>
          </a:bodyPr>
          <a:lstStyle/>
          <a:p>
            <a:pPr marL="285750" indent="-285750">
              <a:buFont typeface="Arial"/>
              <a:buChar char="•"/>
            </a:pPr>
            <a:r>
              <a:rPr lang="en-US" dirty="0">
                <a:solidFill>
                  <a:srgbClr val="262627"/>
                </a:solidFill>
                <a:latin typeface="Calibri Light"/>
                <a:cs typeface="Calibri Light"/>
              </a:rPr>
              <a:t>Smaller out-of-pocket costs savings due to discount </a:t>
            </a:r>
          </a:p>
          <a:p>
            <a:endParaRPr lang="en-US" dirty="0">
              <a:solidFill>
                <a:schemeClr val="tx1">
                  <a:lumMod val="85000"/>
                  <a:lumOff val="15000"/>
                </a:schemeClr>
              </a:solidFill>
              <a:latin typeface="Calibri Light"/>
              <a:cs typeface="Calibri Light"/>
            </a:endParaRPr>
          </a:p>
          <a:p>
            <a:pPr marL="285750" indent="-285750">
              <a:buFont typeface="Arial"/>
              <a:buChar char="•"/>
            </a:pPr>
            <a:r>
              <a:rPr lang="en-US" dirty="0">
                <a:solidFill>
                  <a:schemeClr val="tx1">
                    <a:lumMod val="85000"/>
                    <a:lumOff val="15000"/>
                  </a:schemeClr>
                </a:solidFill>
                <a:latin typeface="Calibri Light"/>
                <a:cs typeface="Calibri Light"/>
              </a:rPr>
              <a:t>Balance-billing protection</a:t>
            </a:r>
          </a:p>
        </p:txBody>
      </p:sp>
      <p:sp>
        <p:nvSpPr>
          <p:cNvPr id="19" name="TextBox 18"/>
          <p:cNvSpPr txBox="1"/>
          <p:nvPr/>
        </p:nvSpPr>
        <p:spPr>
          <a:xfrm>
            <a:off x="6136867" y="2348214"/>
            <a:ext cx="2353429" cy="2800767"/>
          </a:xfrm>
          <a:prstGeom prst="rect">
            <a:avLst/>
          </a:prstGeom>
          <a:noFill/>
        </p:spPr>
        <p:txBody>
          <a:bodyPr wrap="square" rtlCol="0">
            <a:spAutoFit/>
          </a:bodyPr>
          <a:lstStyle/>
          <a:p>
            <a:pPr marL="285750" indent="-285750">
              <a:buFont typeface="Arial"/>
              <a:buChar char="•"/>
            </a:pPr>
            <a:r>
              <a:rPr lang="en-US" sz="1600" dirty="0">
                <a:solidFill>
                  <a:srgbClr val="262625"/>
                </a:solidFill>
                <a:latin typeface="Calibri Light"/>
                <a:cs typeface="Calibri Light"/>
              </a:rPr>
              <a:t>No out-of-pocket costs savings due to discount </a:t>
            </a:r>
          </a:p>
          <a:p>
            <a:endParaRPr lang="en-US" sz="1600" dirty="0">
              <a:solidFill>
                <a:schemeClr val="tx1">
                  <a:lumMod val="85000"/>
                  <a:lumOff val="15000"/>
                </a:schemeClr>
              </a:solidFill>
              <a:latin typeface="Calibri Light"/>
              <a:cs typeface="Calibri Light"/>
            </a:endParaRPr>
          </a:p>
          <a:p>
            <a:pPr marL="285750" indent="-285750">
              <a:buFont typeface="Arial"/>
              <a:buChar char="•"/>
            </a:pPr>
            <a:r>
              <a:rPr lang="en-US" sz="1600" dirty="0">
                <a:solidFill>
                  <a:schemeClr val="tx1">
                    <a:lumMod val="85000"/>
                    <a:lumOff val="15000"/>
                  </a:schemeClr>
                </a:solidFill>
                <a:latin typeface="Calibri Light"/>
                <a:cs typeface="Calibri Light"/>
              </a:rPr>
              <a:t>No balance-billing protection</a:t>
            </a:r>
          </a:p>
          <a:p>
            <a:pPr marL="285750" indent="-285750">
              <a:buFont typeface="Arial"/>
              <a:buChar char="•"/>
            </a:pPr>
            <a:endParaRPr lang="en-US" sz="1600" dirty="0">
              <a:solidFill>
                <a:schemeClr val="tx1">
                  <a:lumMod val="85000"/>
                  <a:lumOff val="15000"/>
                </a:schemeClr>
              </a:solidFill>
              <a:latin typeface="Calibri Light"/>
              <a:cs typeface="Calibri Light"/>
            </a:endParaRPr>
          </a:p>
          <a:p>
            <a:pPr marL="285750" indent="-285750">
              <a:buFont typeface="Arial"/>
              <a:buChar char="•"/>
            </a:pPr>
            <a:r>
              <a:rPr lang="en-US" sz="1600" dirty="0">
                <a:solidFill>
                  <a:schemeClr val="tx1">
                    <a:lumMod val="85000"/>
                    <a:lumOff val="15000"/>
                  </a:schemeClr>
                </a:solidFill>
                <a:latin typeface="Calibri Light"/>
                <a:cs typeface="Calibri Light"/>
              </a:rPr>
              <a:t>You may have to submit your own claims to Delta Dental for reimbursement</a:t>
            </a:r>
          </a:p>
        </p:txBody>
      </p:sp>
    </p:spTree>
    <p:extLst>
      <p:ext uri="{BB962C8B-B14F-4D97-AF65-F5344CB8AC3E}">
        <p14:creationId xmlns:p14="http://schemas.microsoft.com/office/powerpoint/2010/main" val="3848167884"/>
      </p:ext>
    </p:extLst>
  </p:cSld>
  <p:clrMapOvr>
    <a:masterClrMapping/>
  </p:clrMapOvr>
  <mc:AlternateContent xmlns:mc="http://schemas.openxmlformats.org/markup-compatibility/2006" xmlns:p14="http://schemas.microsoft.com/office/powerpoint/2010/main">
    <mc:Choice Requires="p14">
      <p:transition spd="slow" p14:dur="2000" advTm="34049"/>
    </mc:Choice>
    <mc:Fallback xmlns="">
      <p:transition spd="slow" advTm="34049"/>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608655434"/>
              </p:ext>
            </p:extLst>
          </p:nvPr>
        </p:nvGraphicFramePr>
        <p:xfrm>
          <a:off x="160863" y="1417165"/>
          <a:ext cx="8848375" cy="4220502"/>
        </p:xfrm>
        <a:graphic>
          <a:graphicData uri="http://schemas.openxmlformats.org/drawingml/2006/table">
            <a:tbl>
              <a:tblPr firstRow="1" bandRow="1">
                <a:tableStyleId>{5C22544A-7EE6-4342-B048-85BDC9FD1C3A}</a:tableStyleId>
              </a:tblPr>
              <a:tblGrid>
                <a:gridCol w="3063113">
                  <a:extLst>
                    <a:ext uri="{9D8B030D-6E8A-4147-A177-3AD203B41FA5}">
                      <a16:colId xmlns:a16="http://schemas.microsoft.com/office/drawing/2014/main" val="20000"/>
                    </a:ext>
                  </a:extLst>
                </a:gridCol>
                <a:gridCol w="1858927">
                  <a:extLst>
                    <a:ext uri="{9D8B030D-6E8A-4147-A177-3AD203B41FA5}">
                      <a16:colId xmlns:a16="http://schemas.microsoft.com/office/drawing/2014/main" val="20001"/>
                    </a:ext>
                  </a:extLst>
                </a:gridCol>
                <a:gridCol w="2110839">
                  <a:extLst>
                    <a:ext uri="{9D8B030D-6E8A-4147-A177-3AD203B41FA5}">
                      <a16:colId xmlns:a16="http://schemas.microsoft.com/office/drawing/2014/main" val="20002"/>
                    </a:ext>
                  </a:extLst>
                </a:gridCol>
                <a:gridCol w="1815496">
                  <a:extLst>
                    <a:ext uri="{9D8B030D-6E8A-4147-A177-3AD203B41FA5}">
                      <a16:colId xmlns:a16="http://schemas.microsoft.com/office/drawing/2014/main" val="20003"/>
                    </a:ext>
                  </a:extLst>
                </a:gridCol>
              </a:tblGrid>
              <a:tr h="387527">
                <a:tc>
                  <a:txBody>
                    <a:bodyPr/>
                    <a:lstStyle/>
                    <a:p>
                      <a:endParaRPr lang="en-US" dirty="0"/>
                    </a:p>
                  </a:txBody>
                  <a:tcPr>
                    <a:solidFill>
                      <a:srgbClr val="299D37"/>
                    </a:solidFill>
                  </a:tcPr>
                </a:tc>
                <a:tc gridSpan="3">
                  <a:txBody>
                    <a:bodyPr/>
                    <a:lstStyle/>
                    <a:p>
                      <a:pPr algn="ctr"/>
                      <a:r>
                        <a:rPr lang="en-US" sz="2000" b="0" i="0" dirty="0">
                          <a:latin typeface="Calibri Light" panose="020F0302020204030204" pitchFamily="34" charset="0"/>
                          <a:cs typeface="Calibri Light" panose="020F0302020204030204" pitchFamily="34" charset="0"/>
                        </a:rPr>
                        <a:t>Porcelain Crown</a:t>
                      </a:r>
                    </a:p>
                  </a:txBody>
                  <a:tcPr>
                    <a:solidFill>
                      <a:srgbClr val="299D37"/>
                    </a:solidFill>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0000"/>
                  </a:ext>
                </a:extLst>
              </a:tr>
              <a:tr h="691176">
                <a:tc>
                  <a:txBody>
                    <a:bodyPr/>
                    <a:lstStyle/>
                    <a:p>
                      <a:endParaRPr lang="en-US" b="0" i="0" dirty="0">
                        <a:solidFill>
                          <a:schemeClr val="tx1">
                            <a:lumMod val="85000"/>
                            <a:lumOff val="15000"/>
                          </a:schemeClr>
                        </a:solidFill>
                        <a:latin typeface="Calibri Light" panose="020F0302020204030204" pitchFamily="34" charset="0"/>
                        <a:cs typeface="Calibri Light" panose="020F0302020204030204" pitchFamily="34" charset="0"/>
                      </a:endParaRPr>
                    </a:p>
                  </a:txBody>
                  <a:tcPr>
                    <a:solidFill>
                      <a:schemeClr val="bg2"/>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Delta Dental</a:t>
                      </a:r>
                      <a:endParaRPr lang="en-US" b="0" i="0" baseline="0" dirty="0">
                        <a:solidFill>
                          <a:schemeClr val="tx1">
                            <a:lumMod val="85000"/>
                            <a:lumOff val="15000"/>
                          </a:schemeClr>
                        </a:solidFill>
                        <a:latin typeface="Calibri Light" panose="020F0302020204030204" pitchFamily="34" charset="0"/>
                        <a:cs typeface="Calibri Light" panose="020F0302020204030204" pitchFamily="34" charset="0"/>
                      </a:endParaRPr>
                    </a:p>
                    <a:p>
                      <a:pPr algn="ctr"/>
                      <a:r>
                        <a:rPr lang="en-US" sz="1800" b="0" i="0">
                          <a:solidFill>
                            <a:schemeClr val="tx1">
                              <a:lumMod val="85000"/>
                              <a:lumOff val="15000"/>
                            </a:schemeClr>
                          </a:solidFill>
                          <a:latin typeface="Calibri Light" panose="020F0302020204030204" pitchFamily="34" charset="0"/>
                          <a:cs typeface="Calibri Light" panose="020F0302020204030204" pitchFamily="34" charset="0"/>
                        </a:rPr>
                        <a:t>PPO</a:t>
                      </a:r>
                      <a:r>
                        <a:rPr lang="en-US" sz="1800" b="0" i="0" baseline="30000">
                          <a:solidFill>
                            <a:schemeClr val="tx1">
                              <a:lumMod val="85000"/>
                              <a:lumOff val="15000"/>
                            </a:schemeClr>
                          </a:solidFill>
                          <a:latin typeface="Calibri Light" panose="020F0302020204030204" pitchFamily="34" charset="0"/>
                          <a:cs typeface="Calibri Light" panose="020F0302020204030204" pitchFamily="34" charset="0"/>
                        </a:rPr>
                        <a:t>™</a:t>
                      </a:r>
                      <a:endParaRPr lang="en-US" sz="1800" b="0" i="0" baseline="30000" dirty="0">
                        <a:solidFill>
                          <a:schemeClr val="tx1">
                            <a:lumMod val="85000"/>
                            <a:lumOff val="15000"/>
                          </a:schemeClr>
                        </a:solidFill>
                        <a:latin typeface="Calibri Light" panose="020F0302020204030204" pitchFamily="34" charset="0"/>
                        <a:cs typeface="Calibri Light" panose="020F0302020204030204" pitchFamily="34" charset="0"/>
                      </a:endParaRPr>
                    </a:p>
                  </a:txBody>
                  <a:tcPr>
                    <a:solidFill>
                      <a:schemeClr val="bg2"/>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0" i="0" dirty="0">
                          <a:solidFill>
                            <a:schemeClr val="tx1">
                              <a:lumMod val="85000"/>
                              <a:lumOff val="15000"/>
                            </a:schemeClr>
                          </a:solidFill>
                          <a:latin typeface="Calibri Light" panose="020F0302020204030204" pitchFamily="34" charset="0"/>
                          <a:cs typeface="Calibri Light" panose="020F0302020204030204" pitchFamily="34" charset="0"/>
                        </a:rPr>
                        <a:t>Delta Dental</a:t>
                      </a:r>
                      <a:r>
                        <a:rPr lang="en-US" b="0" i="0" baseline="0" dirty="0">
                          <a:solidFill>
                            <a:schemeClr val="tx1">
                              <a:lumMod val="85000"/>
                              <a:lumOff val="15000"/>
                            </a:schemeClr>
                          </a:solidFill>
                          <a:latin typeface="Calibri Light" panose="020F0302020204030204" pitchFamily="34" charset="0"/>
                          <a:cs typeface="Calibri Light" panose="020F0302020204030204" pitchFamily="34" charset="0"/>
                        </a:rPr>
                        <a:t> Premier®</a:t>
                      </a:r>
                    </a:p>
                  </a:txBody>
                  <a:tcPr>
                    <a:solidFill>
                      <a:schemeClr val="bg2"/>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Non-Participating</a:t>
                      </a:r>
                    </a:p>
                    <a:p>
                      <a:pPr algn="ctr"/>
                      <a:r>
                        <a:rPr lang="en-US" sz="1400" b="0" i="0" dirty="0">
                          <a:solidFill>
                            <a:schemeClr val="tx1">
                              <a:lumMod val="85000"/>
                              <a:lumOff val="15000"/>
                            </a:schemeClr>
                          </a:solidFill>
                          <a:latin typeface="Calibri Light" panose="020F0302020204030204" pitchFamily="34" charset="0"/>
                          <a:cs typeface="Calibri Light" panose="020F0302020204030204" pitchFamily="34" charset="0"/>
                        </a:rPr>
                        <a:t>(PPO Allowance Used)</a:t>
                      </a:r>
                    </a:p>
                  </a:txBody>
                  <a:tcPr>
                    <a:solidFill>
                      <a:schemeClr val="bg2"/>
                    </a:solidFill>
                  </a:tcPr>
                </a:tc>
                <a:extLst>
                  <a:ext uri="{0D108BD9-81ED-4DB2-BD59-A6C34878D82A}">
                    <a16:rowId xmlns:a16="http://schemas.microsoft.com/office/drawing/2014/main" val="10001"/>
                  </a:ext>
                </a:extLst>
              </a:tr>
              <a:tr h="702733">
                <a:tc>
                  <a:txBody>
                    <a:bodyPr/>
                    <a:lstStyle/>
                    <a:p>
                      <a:r>
                        <a:rPr lang="en-US" b="0" i="0" dirty="0">
                          <a:solidFill>
                            <a:schemeClr val="tx1">
                              <a:lumMod val="85000"/>
                              <a:lumOff val="15000"/>
                            </a:schemeClr>
                          </a:solidFill>
                          <a:latin typeface="Calibri Light" panose="020F0302020204030204" pitchFamily="34" charset="0"/>
                          <a:cs typeface="Calibri Light" panose="020F0302020204030204" pitchFamily="34" charset="0"/>
                        </a:rPr>
                        <a:t>Average Submitted </a:t>
                      </a:r>
                      <a:r>
                        <a:rPr lang="en-US" b="0" i="0" baseline="0" dirty="0">
                          <a:solidFill>
                            <a:schemeClr val="tx1">
                              <a:lumMod val="85000"/>
                              <a:lumOff val="15000"/>
                            </a:schemeClr>
                          </a:solidFill>
                          <a:latin typeface="Calibri Light" panose="020F0302020204030204" pitchFamily="34" charset="0"/>
                          <a:cs typeface="Calibri Light" panose="020F0302020204030204" pitchFamily="34" charset="0"/>
                        </a:rPr>
                        <a:t>Charge</a:t>
                      </a:r>
                      <a:endParaRPr lang="en-US" b="0" i="0" dirty="0">
                        <a:solidFill>
                          <a:schemeClr val="tx1">
                            <a:lumMod val="85000"/>
                            <a:lumOff val="15000"/>
                          </a:schemeClr>
                        </a:solidFill>
                        <a:latin typeface="Calibri Light" panose="020F0302020204030204" pitchFamily="34" charset="0"/>
                        <a:cs typeface="Calibri Light" panose="020F0302020204030204" pitchFamily="34" charset="0"/>
                      </a:endParaRPr>
                    </a:p>
                  </a:txBody>
                  <a:tcPr>
                    <a:solidFill>
                      <a:srgbClr val="299D37">
                        <a:alpha val="20000"/>
                      </a:srgbClr>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$1,297</a:t>
                      </a:r>
                    </a:p>
                  </a:txBody>
                  <a:tcPr>
                    <a:solidFill>
                      <a:srgbClr val="299D37">
                        <a:alpha val="2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0" i="0" dirty="0">
                          <a:solidFill>
                            <a:schemeClr val="tx1">
                              <a:lumMod val="85000"/>
                              <a:lumOff val="15000"/>
                            </a:schemeClr>
                          </a:solidFill>
                          <a:latin typeface="Calibri Light" panose="020F0302020204030204" pitchFamily="34" charset="0"/>
                          <a:cs typeface="Calibri Light" panose="020F0302020204030204" pitchFamily="34" charset="0"/>
                        </a:rPr>
                        <a:t>$1,297</a:t>
                      </a:r>
                    </a:p>
                    <a:p>
                      <a:pPr algn="ctr"/>
                      <a:endParaRPr lang="en-US" b="0" i="0" dirty="0">
                        <a:solidFill>
                          <a:schemeClr val="tx1">
                            <a:lumMod val="85000"/>
                            <a:lumOff val="15000"/>
                          </a:schemeClr>
                        </a:solidFill>
                        <a:latin typeface="Calibri Light" panose="020F0302020204030204" pitchFamily="34" charset="0"/>
                        <a:cs typeface="Calibri Light" panose="020F0302020204030204" pitchFamily="34" charset="0"/>
                      </a:endParaRPr>
                    </a:p>
                  </a:txBody>
                  <a:tcPr>
                    <a:solidFill>
                      <a:srgbClr val="299D37">
                        <a:alpha val="20000"/>
                      </a:srgb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b="0" i="0" dirty="0">
                          <a:solidFill>
                            <a:schemeClr val="tx1">
                              <a:lumMod val="85000"/>
                              <a:lumOff val="15000"/>
                            </a:schemeClr>
                          </a:solidFill>
                          <a:latin typeface="Calibri Light" panose="020F0302020204030204" pitchFamily="34" charset="0"/>
                          <a:cs typeface="Calibri Light" panose="020F0302020204030204" pitchFamily="34" charset="0"/>
                        </a:rPr>
                        <a:t>$1,297</a:t>
                      </a:r>
                    </a:p>
                    <a:p>
                      <a:pPr algn="ctr"/>
                      <a:endParaRPr lang="en-US" b="0" i="0" dirty="0">
                        <a:solidFill>
                          <a:schemeClr val="tx1">
                            <a:lumMod val="85000"/>
                            <a:lumOff val="15000"/>
                          </a:schemeClr>
                        </a:solidFill>
                        <a:latin typeface="Calibri Light" panose="020F0302020204030204" pitchFamily="34" charset="0"/>
                        <a:cs typeface="Calibri Light" panose="020F0302020204030204" pitchFamily="34" charset="0"/>
                      </a:endParaRPr>
                    </a:p>
                  </a:txBody>
                  <a:tcPr>
                    <a:solidFill>
                      <a:srgbClr val="299D37">
                        <a:alpha val="20000"/>
                      </a:srgbClr>
                    </a:solidFill>
                  </a:tcPr>
                </a:tc>
                <a:extLst>
                  <a:ext uri="{0D108BD9-81ED-4DB2-BD59-A6C34878D82A}">
                    <a16:rowId xmlns:a16="http://schemas.microsoft.com/office/drawing/2014/main" val="10002"/>
                  </a:ext>
                </a:extLst>
              </a:tr>
              <a:tr h="626004">
                <a:tc>
                  <a:txBody>
                    <a:bodyPr/>
                    <a:lstStyle/>
                    <a:p>
                      <a:r>
                        <a:rPr lang="en-US" b="0" i="0" dirty="0">
                          <a:solidFill>
                            <a:schemeClr val="tx1">
                              <a:lumMod val="85000"/>
                              <a:lumOff val="15000"/>
                            </a:schemeClr>
                          </a:solidFill>
                          <a:latin typeface="Calibri Light" panose="020F0302020204030204" pitchFamily="34" charset="0"/>
                          <a:cs typeface="Calibri Light" panose="020F0302020204030204" pitchFamily="34" charset="0"/>
                        </a:rPr>
                        <a:t>DDCO Contracted Allowance</a:t>
                      </a:r>
                    </a:p>
                  </a:txBody>
                  <a:tcPr>
                    <a:solidFill>
                      <a:schemeClr val="bg2"/>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$815</a:t>
                      </a:r>
                    </a:p>
                  </a:txBody>
                  <a:tcPr>
                    <a:solidFill>
                      <a:schemeClr val="bg2"/>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$1,090</a:t>
                      </a:r>
                    </a:p>
                  </a:txBody>
                  <a:tcPr>
                    <a:solidFill>
                      <a:schemeClr val="bg2"/>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$815*</a:t>
                      </a:r>
                    </a:p>
                  </a:txBody>
                  <a:tcPr>
                    <a:solidFill>
                      <a:schemeClr val="bg2"/>
                    </a:solidFill>
                  </a:tcPr>
                </a:tc>
                <a:extLst>
                  <a:ext uri="{0D108BD9-81ED-4DB2-BD59-A6C34878D82A}">
                    <a16:rowId xmlns:a16="http://schemas.microsoft.com/office/drawing/2014/main" val="10003"/>
                  </a:ext>
                </a:extLst>
              </a:tr>
              <a:tr h="524189">
                <a:tc>
                  <a:txBody>
                    <a:bodyPr/>
                    <a:lstStyle/>
                    <a:p>
                      <a:r>
                        <a:rPr lang="en-US" b="0" i="0" dirty="0">
                          <a:solidFill>
                            <a:schemeClr val="tx1">
                              <a:lumMod val="85000"/>
                              <a:lumOff val="15000"/>
                            </a:schemeClr>
                          </a:solidFill>
                          <a:latin typeface="Calibri Light" panose="020F0302020204030204" pitchFamily="34" charset="0"/>
                          <a:cs typeface="Calibri Light" panose="020F0302020204030204" pitchFamily="34" charset="0"/>
                        </a:rPr>
                        <a:t>Member</a:t>
                      </a:r>
                      <a:r>
                        <a:rPr lang="en-US" b="0" i="0" baseline="0" dirty="0">
                          <a:solidFill>
                            <a:schemeClr val="tx1">
                              <a:lumMod val="85000"/>
                              <a:lumOff val="15000"/>
                            </a:schemeClr>
                          </a:solidFill>
                          <a:latin typeface="Calibri Light" panose="020F0302020204030204" pitchFamily="34" charset="0"/>
                          <a:cs typeface="Calibri Light" panose="020F0302020204030204" pitchFamily="34" charset="0"/>
                        </a:rPr>
                        <a:t> Coinsurance</a:t>
                      </a:r>
                      <a:endParaRPr lang="en-US" b="0" i="0" dirty="0">
                        <a:solidFill>
                          <a:schemeClr val="tx1">
                            <a:lumMod val="85000"/>
                            <a:lumOff val="15000"/>
                          </a:schemeClr>
                        </a:solidFill>
                        <a:latin typeface="Calibri Light" panose="020F0302020204030204" pitchFamily="34" charset="0"/>
                        <a:cs typeface="Calibri Light" panose="020F0302020204030204" pitchFamily="34" charset="0"/>
                      </a:endParaRPr>
                    </a:p>
                  </a:txBody>
                  <a:tcPr>
                    <a:solidFill>
                      <a:srgbClr val="299D37">
                        <a:alpha val="20000"/>
                      </a:srgbClr>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50%</a:t>
                      </a:r>
                    </a:p>
                  </a:txBody>
                  <a:tcPr>
                    <a:solidFill>
                      <a:srgbClr val="299D37">
                        <a:alpha val="20000"/>
                      </a:srgbClr>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50%</a:t>
                      </a:r>
                    </a:p>
                  </a:txBody>
                  <a:tcPr>
                    <a:solidFill>
                      <a:srgbClr val="299D37">
                        <a:alpha val="20000"/>
                      </a:srgbClr>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50%</a:t>
                      </a:r>
                    </a:p>
                  </a:txBody>
                  <a:tcPr>
                    <a:solidFill>
                      <a:srgbClr val="299D37">
                        <a:alpha val="20000"/>
                      </a:srgbClr>
                    </a:solidFill>
                  </a:tcPr>
                </a:tc>
                <a:extLst>
                  <a:ext uri="{0D108BD9-81ED-4DB2-BD59-A6C34878D82A}">
                    <a16:rowId xmlns:a16="http://schemas.microsoft.com/office/drawing/2014/main" val="10004"/>
                  </a:ext>
                </a:extLst>
              </a:tr>
              <a:tr h="626004">
                <a:tc>
                  <a:txBody>
                    <a:bodyPr/>
                    <a:lstStyle/>
                    <a:p>
                      <a:r>
                        <a:rPr lang="en-US" b="0" i="0" dirty="0">
                          <a:solidFill>
                            <a:schemeClr val="tx1">
                              <a:lumMod val="85000"/>
                              <a:lumOff val="15000"/>
                            </a:schemeClr>
                          </a:solidFill>
                          <a:latin typeface="Calibri Light" panose="020F0302020204030204" pitchFamily="34" charset="0"/>
                          <a:cs typeface="Calibri Light" panose="020F0302020204030204" pitchFamily="34" charset="0"/>
                        </a:rPr>
                        <a:t>Balance </a:t>
                      </a:r>
                      <a:r>
                        <a:rPr lang="en-US" b="0" i="0" baseline="0" dirty="0">
                          <a:solidFill>
                            <a:schemeClr val="tx1">
                              <a:lumMod val="85000"/>
                              <a:lumOff val="15000"/>
                            </a:schemeClr>
                          </a:solidFill>
                          <a:latin typeface="Calibri Light" panose="020F0302020204030204" pitchFamily="34" charset="0"/>
                          <a:cs typeface="Calibri Light" panose="020F0302020204030204" pitchFamily="34" charset="0"/>
                        </a:rPr>
                        <a:t>Billed</a:t>
                      </a:r>
                      <a:r>
                        <a:rPr lang="en-US" b="0" i="0" dirty="0">
                          <a:solidFill>
                            <a:schemeClr val="tx1">
                              <a:lumMod val="85000"/>
                              <a:lumOff val="15000"/>
                            </a:schemeClr>
                          </a:solidFill>
                          <a:latin typeface="Calibri Light" panose="020F0302020204030204" pitchFamily="34" charset="0"/>
                          <a:cs typeface="Calibri Light" panose="020F0302020204030204" pitchFamily="34" charset="0"/>
                        </a:rPr>
                        <a:t> to Member </a:t>
                      </a:r>
                    </a:p>
                    <a:p>
                      <a:r>
                        <a:rPr lang="en-US" b="0" i="0" dirty="0">
                          <a:solidFill>
                            <a:schemeClr val="tx1">
                              <a:lumMod val="85000"/>
                              <a:lumOff val="15000"/>
                            </a:schemeClr>
                          </a:solidFill>
                          <a:latin typeface="Calibri Light" panose="020F0302020204030204" pitchFamily="34" charset="0"/>
                          <a:cs typeface="Calibri Light" panose="020F0302020204030204" pitchFamily="34" charset="0"/>
                        </a:rPr>
                        <a:t>(Submitted</a:t>
                      </a:r>
                      <a:r>
                        <a:rPr lang="en-US" b="0" i="0" baseline="0" dirty="0">
                          <a:solidFill>
                            <a:schemeClr val="tx1">
                              <a:lumMod val="85000"/>
                              <a:lumOff val="15000"/>
                            </a:schemeClr>
                          </a:solidFill>
                          <a:latin typeface="Calibri Light" panose="020F0302020204030204" pitchFamily="34" charset="0"/>
                          <a:cs typeface="Calibri Light" panose="020F0302020204030204" pitchFamily="34" charset="0"/>
                        </a:rPr>
                        <a:t> vs. Contracted fee</a:t>
                      </a:r>
                      <a:r>
                        <a:rPr lang="en-US" b="0" i="0" dirty="0">
                          <a:solidFill>
                            <a:schemeClr val="tx1">
                              <a:lumMod val="85000"/>
                              <a:lumOff val="15000"/>
                            </a:schemeClr>
                          </a:solidFill>
                          <a:latin typeface="Calibri Light" panose="020F0302020204030204" pitchFamily="34" charset="0"/>
                          <a:cs typeface="Calibri Light" panose="020F0302020204030204" pitchFamily="34" charset="0"/>
                        </a:rPr>
                        <a:t>)</a:t>
                      </a:r>
                    </a:p>
                  </a:txBody>
                  <a:tcPr>
                    <a:solidFill>
                      <a:schemeClr val="bg2"/>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$0.00</a:t>
                      </a:r>
                    </a:p>
                  </a:txBody>
                  <a:tcPr>
                    <a:solidFill>
                      <a:schemeClr val="bg2"/>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$0.00</a:t>
                      </a:r>
                    </a:p>
                  </a:txBody>
                  <a:tcPr>
                    <a:solidFill>
                      <a:schemeClr val="bg2"/>
                    </a:solidFill>
                  </a:tcPr>
                </a:tc>
                <a:tc>
                  <a:txBody>
                    <a:bodyPr/>
                    <a:lstStyle/>
                    <a:p>
                      <a:pPr algn="ctr"/>
                      <a:r>
                        <a:rPr lang="en-US" b="0" i="0" dirty="0">
                          <a:solidFill>
                            <a:schemeClr val="tx1">
                              <a:lumMod val="85000"/>
                              <a:lumOff val="15000"/>
                            </a:schemeClr>
                          </a:solidFill>
                          <a:latin typeface="Calibri Light" panose="020F0302020204030204" pitchFamily="34" charset="0"/>
                          <a:cs typeface="Calibri Light" panose="020F0302020204030204" pitchFamily="34" charset="0"/>
                        </a:rPr>
                        <a:t>$482</a:t>
                      </a:r>
                    </a:p>
                  </a:txBody>
                  <a:tcPr>
                    <a:solidFill>
                      <a:schemeClr val="bg2"/>
                    </a:solidFill>
                  </a:tcPr>
                </a:tc>
                <a:extLst>
                  <a:ext uri="{0D108BD9-81ED-4DB2-BD59-A6C34878D82A}">
                    <a16:rowId xmlns:a16="http://schemas.microsoft.com/office/drawing/2014/main" val="10005"/>
                  </a:ext>
                </a:extLst>
              </a:tr>
              <a:tr h="62600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i="0" dirty="0">
                          <a:solidFill>
                            <a:schemeClr val="tx1">
                              <a:lumMod val="85000"/>
                              <a:lumOff val="15000"/>
                            </a:schemeClr>
                          </a:solidFill>
                          <a:latin typeface="Calibri Light" panose="020F0302020204030204" pitchFamily="34" charset="0"/>
                          <a:cs typeface="Calibri Light" panose="020F0302020204030204" pitchFamily="34" charset="0"/>
                        </a:rPr>
                        <a:t>Total Member Cost</a:t>
                      </a:r>
                    </a:p>
                    <a:p>
                      <a:pPr marL="0" marR="0" indent="0" algn="l" defTabSz="457200" rtl="0" eaLnBrk="1" fontAlgn="auto" latinLnBrk="0" hangingPunct="1">
                        <a:lnSpc>
                          <a:spcPct val="100000"/>
                        </a:lnSpc>
                        <a:spcBef>
                          <a:spcPts val="0"/>
                        </a:spcBef>
                        <a:spcAft>
                          <a:spcPts val="0"/>
                        </a:spcAft>
                        <a:buClrTx/>
                        <a:buSzTx/>
                        <a:buFontTx/>
                        <a:buNone/>
                        <a:tabLst/>
                        <a:defRPr/>
                      </a:pPr>
                      <a:r>
                        <a:rPr lang="en-US" b="0" i="0" dirty="0">
                          <a:solidFill>
                            <a:schemeClr val="tx1">
                              <a:lumMod val="85000"/>
                              <a:lumOff val="15000"/>
                            </a:schemeClr>
                          </a:solidFill>
                          <a:latin typeface="Calibri Light" panose="020F0302020204030204" pitchFamily="34" charset="0"/>
                          <a:cs typeface="Calibri Light" panose="020F0302020204030204" pitchFamily="34" charset="0"/>
                        </a:rPr>
                        <a:t>(Balance</a:t>
                      </a:r>
                      <a:r>
                        <a:rPr lang="en-US" b="0" i="0" baseline="0" dirty="0">
                          <a:solidFill>
                            <a:schemeClr val="tx1">
                              <a:lumMod val="85000"/>
                              <a:lumOff val="15000"/>
                            </a:schemeClr>
                          </a:solidFill>
                          <a:latin typeface="Calibri Light" panose="020F0302020204030204" pitchFamily="34" charset="0"/>
                          <a:cs typeface="Calibri Light" panose="020F0302020204030204" pitchFamily="34" charset="0"/>
                        </a:rPr>
                        <a:t> Billed + Co-Share)</a:t>
                      </a:r>
                      <a:endParaRPr lang="en-US" b="0" i="0" dirty="0">
                        <a:solidFill>
                          <a:schemeClr val="tx1">
                            <a:lumMod val="85000"/>
                            <a:lumOff val="15000"/>
                          </a:schemeClr>
                        </a:solidFill>
                        <a:latin typeface="Calibri Light" panose="020F0302020204030204" pitchFamily="34" charset="0"/>
                        <a:cs typeface="Calibri Light" panose="020F0302020204030204" pitchFamily="34" charset="0"/>
                      </a:endParaRPr>
                    </a:p>
                  </a:txBody>
                  <a:tcPr>
                    <a:solidFill>
                      <a:srgbClr val="299D37">
                        <a:alpha val="20000"/>
                      </a:srgbClr>
                    </a:solidFill>
                  </a:tcPr>
                </a:tc>
                <a:tc>
                  <a:txBody>
                    <a:bodyPr/>
                    <a:lstStyle/>
                    <a:p>
                      <a:pPr marL="0" algn="ctr" defTabSz="457200" rtl="0" eaLnBrk="1" latinLnBrk="0" hangingPunct="1"/>
                      <a:r>
                        <a:rPr lang="en-US" b="1" i="0" dirty="0">
                          <a:solidFill>
                            <a:schemeClr val="tx1">
                              <a:lumMod val="85000"/>
                              <a:lumOff val="15000"/>
                            </a:schemeClr>
                          </a:solidFill>
                          <a:latin typeface="Calibri Light" panose="020F0302020204030204" pitchFamily="34" charset="0"/>
                          <a:cs typeface="Calibri Light" panose="020F0302020204030204" pitchFamily="34" charset="0"/>
                        </a:rPr>
                        <a:t>$407.50</a:t>
                      </a:r>
                      <a:endParaRPr lang="en-US" sz="1800" b="1" i="0" kern="1200" dirty="0">
                        <a:solidFill>
                          <a:schemeClr val="tx1">
                            <a:lumMod val="85000"/>
                            <a:lumOff val="15000"/>
                          </a:schemeClr>
                        </a:solidFill>
                        <a:latin typeface="Calibri Light" panose="020F0302020204030204" pitchFamily="34" charset="0"/>
                        <a:ea typeface="+mn-ea"/>
                        <a:cs typeface="Calibri Light" panose="020F0302020204030204" pitchFamily="34" charset="0"/>
                      </a:endParaRPr>
                    </a:p>
                  </a:txBody>
                  <a:tcPr>
                    <a:solidFill>
                      <a:srgbClr val="299D37">
                        <a:alpha val="20000"/>
                      </a:srgbClr>
                    </a:solidFill>
                  </a:tcPr>
                </a:tc>
                <a:tc>
                  <a:txBody>
                    <a:bodyPr/>
                    <a:lstStyle/>
                    <a:p>
                      <a:pPr marL="0" algn="ctr" defTabSz="457200" rtl="0" eaLnBrk="1" latinLnBrk="0" hangingPunct="1"/>
                      <a:r>
                        <a:rPr lang="en-US" b="1" i="0" dirty="0">
                          <a:solidFill>
                            <a:schemeClr val="tx1">
                              <a:lumMod val="85000"/>
                              <a:lumOff val="15000"/>
                            </a:schemeClr>
                          </a:solidFill>
                          <a:latin typeface="Calibri Light" panose="020F0302020204030204" pitchFamily="34" charset="0"/>
                          <a:cs typeface="Calibri Light" panose="020F0302020204030204" pitchFamily="34" charset="0"/>
                        </a:rPr>
                        <a:t>$545</a:t>
                      </a:r>
                      <a:endParaRPr lang="en-US" sz="1800" b="1" i="0" kern="1200" dirty="0">
                        <a:solidFill>
                          <a:schemeClr val="tx1">
                            <a:lumMod val="85000"/>
                            <a:lumOff val="15000"/>
                          </a:schemeClr>
                        </a:solidFill>
                        <a:latin typeface="Calibri Light" panose="020F0302020204030204" pitchFamily="34" charset="0"/>
                        <a:ea typeface="+mn-ea"/>
                        <a:cs typeface="Calibri Light" panose="020F0302020204030204" pitchFamily="34" charset="0"/>
                      </a:endParaRPr>
                    </a:p>
                  </a:txBody>
                  <a:tcPr>
                    <a:solidFill>
                      <a:srgbClr val="299D37">
                        <a:alpha val="20000"/>
                      </a:srgbClr>
                    </a:solidFill>
                  </a:tcPr>
                </a:tc>
                <a:tc>
                  <a:txBody>
                    <a:bodyPr/>
                    <a:lstStyle/>
                    <a:p>
                      <a:pPr marL="0" algn="ctr" defTabSz="457200" rtl="0" eaLnBrk="1" latinLnBrk="0" hangingPunct="1"/>
                      <a:r>
                        <a:rPr lang="en-US" b="1" i="0" dirty="0">
                          <a:solidFill>
                            <a:schemeClr val="tx1">
                              <a:lumMod val="85000"/>
                              <a:lumOff val="15000"/>
                            </a:schemeClr>
                          </a:solidFill>
                          <a:latin typeface="Calibri Light" panose="020F0302020204030204" pitchFamily="34" charset="0"/>
                          <a:cs typeface="Calibri Light" panose="020F0302020204030204" pitchFamily="34" charset="0"/>
                        </a:rPr>
                        <a:t>$889.50</a:t>
                      </a:r>
                    </a:p>
                    <a:p>
                      <a:pPr marL="0" algn="ctr" defTabSz="457200" rtl="0" eaLnBrk="1" latinLnBrk="0" hangingPunct="1"/>
                      <a:r>
                        <a:rPr lang="en-US" sz="1600" b="1" i="0" kern="1200" dirty="0">
                          <a:solidFill>
                            <a:srgbClr val="FF0000"/>
                          </a:solidFill>
                          <a:latin typeface="Calibri Light" panose="020F0302020204030204" pitchFamily="34" charset="0"/>
                          <a:ea typeface="+mn-ea"/>
                          <a:cs typeface="Calibri Light" panose="020F0302020204030204" pitchFamily="34" charset="0"/>
                        </a:rPr>
                        <a:t>($407.50+$482)</a:t>
                      </a:r>
                    </a:p>
                  </a:txBody>
                  <a:tcPr>
                    <a:solidFill>
                      <a:srgbClr val="299D37">
                        <a:alpha val="20000"/>
                      </a:srgbClr>
                    </a:solidFill>
                  </a:tcPr>
                </a:tc>
                <a:extLst>
                  <a:ext uri="{0D108BD9-81ED-4DB2-BD59-A6C34878D82A}">
                    <a16:rowId xmlns:a16="http://schemas.microsoft.com/office/drawing/2014/main" val="10006"/>
                  </a:ext>
                </a:extLst>
              </a:tr>
            </a:tbl>
          </a:graphicData>
        </a:graphic>
      </p:graphicFrame>
      <p:pic>
        <p:nvPicPr>
          <p:cNvPr id="6" name="Picture 5"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6369030"/>
            <a:ext cx="1971965" cy="488970"/>
          </a:xfrm>
          <a:prstGeom prst="rect">
            <a:avLst/>
          </a:prstGeom>
        </p:spPr>
      </p:pic>
      <p:sp>
        <p:nvSpPr>
          <p:cNvPr id="7" name="Rectangle 6"/>
          <p:cNvSpPr/>
          <p:nvPr/>
        </p:nvSpPr>
        <p:spPr>
          <a:xfrm>
            <a:off x="0" y="6294964"/>
            <a:ext cx="9144000" cy="563036"/>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alibri Light" panose="020F0302020204030204" pitchFamily="34" charset="0"/>
              <a:cs typeface="Calibri Light" panose="020F0302020204030204" pitchFamily="34" charset="0"/>
            </a:endParaRPr>
          </a:p>
        </p:txBody>
      </p:sp>
      <p:pic>
        <p:nvPicPr>
          <p:cNvPr id="8" name="Picture 7"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61646" y="6369030"/>
            <a:ext cx="1971965" cy="488970"/>
          </a:xfrm>
          <a:prstGeom prst="rect">
            <a:avLst/>
          </a:prstGeom>
        </p:spPr>
      </p:pic>
      <p:sp>
        <p:nvSpPr>
          <p:cNvPr id="11" name="TextBox 10"/>
          <p:cNvSpPr txBox="1"/>
          <p:nvPr/>
        </p:nvSpPr>
        <p:spPr>
          <a:xfrm>
            <a:off x="323401" y="276095"/>
            <a:ext cx="7357124" cy="646331"/>
          </a:xfrm>
          <a:prstGeom prst="rect">
            <a:avLst/>
          </a:prstGeom>
          <a:noFill/>
        </p:spPr>
        <p:txBody>
          <a:bodyPr wrap="square" rtlCol="0">
            <a:spAutoFit/>
          </a:bodyPr>
          <a:lstStyle/>
          <a:p>
            <a:r>
              <a:rPr lang="en-US" sz="3600" dirty="0">
                <a:solidFill>
                  <a:srgbClr val="299D37"/>
                </a:solidFill>
                <a:latin typeface="Calibri Light"/>
                <a:cs typeface="Calibri Light"/>
              </a:rPr>
              <a:t>Best Value </a:t>
            </a:r>
            <a:r>
              <a:rPr lang="en-US" sz="3600">
                <a:solidFill>
                  <a:srgbClr val="299D37"/>
                </a:solidFill>
                <a:latin typeface="Calibri Light"/>
                <a:cs typeface="Calibri Light"/>
              </a:rPr>
              <a:t>For Members</a:t>
            </a:r>
            <a:endParaRPr lang="en-US" sz="3600" dirty="0">
              <a:solidFill>
                <a:srgbClr val="299D37"/>
              </a:solidFill>
              <a:latin typeface="Calibri Light"/>
              <a:cs typeface="Calibri Light"/>
            </a:endParaRPr>
          </a:p>
        </p:txBody>
      </p:sp>
      <p:sp>
        <p:nvSpPr>
          <p:cNvPr id="10" name="TextBox 9"/>
          <p:cNvSpPr txBox="1"/>
          <p:nvPr/>
        </p:nvSpPr>
        <p:spPr>
          <a:xfrm>
            <a:off x="323400" y="756384"/>
            <a:ext cx="7733480" cy="461665"/>
          </a:xfrm>
          <a:prstGeom prst="rect">
            <a:avLst/>
          </a:prstGeom>
          <a:noFill/>
        </p:spPr>
        <p:txBody>
          <a:bodyPr wrap="square" rtlCol="0">
            <a:spAutoFit/>
          </a:bodyPr>
          <a:lstStyle/>
          <a:p>
            <a:r>
              <a:rPr lang="en-US" sz="2400" dirty="0">
                <a:solidFill>
                  <a:schemeClr val="tx1">
                    <a:lumMod val="85000"/>
                    <a:lumOff val="15000"/>
                  </a:schemeClr>
                </a:solidFill>
                <a:latin typeface="Calibri Light"/>
                <a:cs typeface="Calibri Light"/>
              </a:rPr>
              <a:t>Using network dentists helps you save on out-of-pocket costs </a:t>
            </a:r>
          </a:p>
        </p:txBody>
      </p:sp>
      <p:sp>
        <p:nvSpPr>
          <p:cNvPr id="3" name="Rectangle 2"/>
          <p:cNvSpPr/>
          <p:nvPr/>
        </p:nvSpPr>
        <p:spPr>
          <a:xfrm>
            <a:off x="160864" y="4967762"/>
            <a:ext cx="8848374" cy="669905"/>
          </a:xfrm>
          <a:prstGeom prst="rect">
            <a:avLst/>
          </a:prstGeom>
          <a:noFill/>
          <a:ln w="127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48CF4F8-0594-CB48-A869-8B3E4C1011C2}"/>
              </a:ext>
            </a:extLst>
          </p:cNvPr>
          <p:cNvSpPr txBox="1"/>
          <p:nvPr/>
        </p:nvSpPr>
        <p:spPr>
          <a:xfrm>
            <a:off x="160863" y="5805056"/>
            <a:ext cx="5477937" cy="646331"/>
          </a:xfrm>
          <a:prstGeom prst="rect">
            <a:avLst/>
          </a:prstGeom>
          <a:noFill/>
        </p:spPr>
        <p:txBody>
          <a:bodyPr wrap="square" rtlCol="0">
            <a:spAutoFit/>
          </a:bodyPr>
          <a:lstStyle/>
          <a:p>
            <a:r>
              <a:rPr lang="en-US" dirty="0">
                <a:solidFill>
                  <a:schemeClr val="tx1">
                    <a:lumMod val="85000"/>
                    <a:lumOff val="15000"/>
                  </a:schemeClr>
                </a:solidFill>
                <a:latin typeface="Calibri Light" panose="020F0302020204030204" pitchFamily="34" charset="0"/>
                <a:cs typeface="Calibri Light" panose="020F0302020204030204" pitchFamily="34" charset="0"/>
              </a:rPr>
              <a:t>* No contract exists for non-participating providers</a:t>
            </a:r>
          </a:p>
          <a:p>
            <a:endParaRPr lang="en-US" dirty="0"/>
          </a:p>
        </p:txBody>
      </p:sp>
    </p:spTree>
    <p:extLst>
      <p:ext uri="{BB962C8B-B14F-4D97-AF65-F5344CB8AC3E}">
        <p14:creationId xmlns:p14="http://schemas.microsoft.com/office/powerpoint/2010/main" val="23754571"/>
      </p:ext>
    </p:extLst>
  </p:cSld>
  <p:clrMapOvr>
    <a:masterClrMapping/>
  </p:clrMapOvr>
  <mc:AlternateContent xmlns:mc="http://schemas.openxmlformats.org/markup-compatibility/2006" xmlns:p14="http://schemas.microsoft.com/office/powerpoint/2010/main">
    <mc:Choice Requires="p14">
      <p:transition spd="slow" p14:dur="2000" advTm="16813"/>
    </mc:Choice>
    <mc:Fallback xmlns="">
      <p:transition spd="slow" advTm="16813"/>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6972" y="6388933"/>
            <a:ext cx="9303957" cy="469067"/>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Delta Dental Unbounded Logo - 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9890" y="6526497"/>
            <a:ext cx="1479467" cy="165752"/>
          </a:xfrm>
          <a:prstGeom prst="rect">
            <a:avLst/>
          </a:prstGeom>
        </p:spPr>
      </p:pic>
      <p:pic>
        <p:nvPicPr>
          <p:cNvPr id="5" name="Picture 4" descr="A group of people posing for the camera&#10;&#10;Description automatically generated">
            <a:hlinkClick r:id="rId4"/>
            <a:extLst>
              <a:ext uri="{FF2B5EF4-FFF2-40B4-BE49-F238E27FC236}">
                <a16:creationId xmlns:a16="http://schemas.microsoft.com/office/drawing/2014/main" id="{A0A561EE-CBED-3A48-A895-2E8E4D90F53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9896" y="999311"/>
            <a:ext cx="8104207" cy="4490322"/>
          </a:xfrm>
          <a:prstGeom prst="rect">
            <a:avLst/>
          </a:prstGeom>
        </p:spPr>
      </p:pic>
    </p:spTree>
    <p:extLst>
      <p:ext uri="{BB962C8B-B14F-4D97-AF65-F5344CB8AC3E}">
        <p14:creationId xmlns:p14="http://schemas.microsoft.com/office/powerpoint/2010/main" val="842426391"/>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2209" y="298778"/>
            <a:ext cx="6167359" cy="646331"/>
          </a:xfrm>
          <a:prstGeom prst="rect">
            <a:avLst/>
          </a:prstGeom>
          <a:noFill/>
        </p:spPr>
        <p:txBody>
          <a:bodyPr wrap="square" rtlCol="0">
            <a:spAutoFit/>
          </a:bodyPr>
          <a:lstStyle/>
          <a:p>
            <a:r>
              <a:rPr lang="en-US" sz="3600" dirty="0">
                <a:solidFill>
                  <a:srgbClr val="299D37"/>
                </a:solidFill>
                <a:latin typeface="Calibri Light"/>
                <a:cs typeface="Calibri Light"/>
              </a:rPr>
              <a:t>A New Online Experience</a:t>
            </a:r>
          </a:p>
        </p:txBody>
      </p:sp>
      <p:sp>
        <p:nvSpPr>
          <p:cNvPr id="10" name="Rectangle 9"/>
          <p:cNvSpPr/>
          <p:nvPr/>
        </p:nvSpPr>
        <p:spPr>
          <a:xfrm>
            <a:off x="-76972" y="6388933"/>
            <a:ext cx="9303957" cy="469067"/>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Delta Dental Unbounded Logo - 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9890" y="6526497"/>
            <a:ext cx="1479467" cy="165752"/>
          </a:xfrm>
          <a:prstGeom prst="rect">
            <a:avLst/>
          </a:prstGeom>
        </p:spPr>
      </p:pic>
      <p:sp>
        <p:nvSpPr>
          <p:cNvPr id="18" name="TextBox 17"/>
          <p:cNvSpPr txBox="1"/>
          <p:nvPr/>
        </p:nvSpPr>
        <p:spPr>
          <a:xfrm>
            <a:off x="477736" y="851184"/>
            <a:ext cx="8040224" cy="461665"/>
          </a:xfrm>
          <a:prstGeom prst="rect">
            <a:avLst/>
          </a:prstGeom>
          <a:noFill/>
        </p:spPr>
        <p:txBody>
          <a:bodyPr wrap="square" rtlCol="0">
            <a:spAutoFit/>
          </a:bodyPr>
          <a:lstStyle/>
          <a:p>
            <a:r>
              <a:rPr lang="en-US" sz="2400" dirty="0">
                <a:solidFill>
                  <a:schemeClr val="tx1">
                    <a:lumMod val="85000"/>
                    <a:lumOff val="15000"/>
                  </a:schemeClr>
                </a:solidFill>
                <a:latin typeface="Calibri Light"/>
                <a:cs typeface="Calibri Light"/>
              </a:rPr>
              <a:t>Easily manage your benefits on our website and member portal!</a:t>
            </a:r>
          </a:p>
        </p:txBody>
      </p:sp>
      <p:pic>
        <p:nvPicPr>
          <p:cNvPr id="6" name="Picture 5" descr="Graphical user interface, text, application&#10;&#10;Description automatically generated">
            <a:hlinkClick r:id="rId4"/>
            <a:extLst>
              <a:ext uri="{FF2B5EF4-FFF2-40B4-BE49-F238E27FC236}">
                <a16:creationId xmlns:a16="http://schemas.microsoft.com/office/drawing/2014/main" id="{66AEB3D6-1D8A-7848-9514-244A35608841}"/>
              </a:ext>
            </a:extLst>
          </p:cNvPr>
          <p:cNvPicPr>
            <a:picLocks noChangeAspect="1"/>
          </p:cNvPicPr>
          <p:nvPr/>
        </p:nvPicPr>
        <p:blipFill>
          <a:blip r:embed="rId5"/>
          <a:stretch>
            <a:fillRect/>
          </a:stretch>
        </p:blipFill>
        <p:spPr>
          <a:xfrm>
            <a:off x="775855" y="1622600"/>
            <a:ext cx="7536871" cy="4057763"/>
          </a:xfrm>
          <a:prstGeom prst="rect">
            <a:avLst/>
          </a:prstGeom>
        </p:spPr>
      </p:pic>
    </p:spTree>
    <p:extLst>
      <p:ext uri="{BB962C8B-B14F-4D97-AF65-F5344CB8AC3E}">
        <p14:creationId xmlns:p14="http://schemas.microsoft.com/office/powerpoint/2010/main" val="2140343293"/>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 y="6388933"/>
            <a:ext cx="9144000" cy="469067"/>
          </a:xfrm>
          <a:prstGeom prst="rect">
            <a:avLst/>
          </a:prstGeom>
          <a:solidFill>
            <a:srgbClr val="299D37"/>
          </a:solidFill>
          <a:ln>
            <a:solidFill>
              <a:srgbClr val="299D3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5" name="Picture 14" descr="Delta Dental Unbounded Logo - WHITE.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9890" y="6526497"/>
            <a:ext cx="1479467" cy="165752"/>
          </a:xfrm>
          <a:prstGeom prst="rect">
            <a:avLst/>
          </a:prstGeom>
        </p:spPr>
      </p:pic>
      <p:sp>
        <p:nvSpPr>
          <p:cNvPr id="10" name="TextBox 9"/>
          <p:cNvSpPr txBox="1"/>
          <p:nvPr/>
        </p:nvSpPr>
        <p:spPr>
          <a:xfrm>
            <a:off x="429790" y="1644132"/>
            <a:ext cx="3484613" cy="3416320"/>
          </a:xfrm>
          <a:prstGeom prst="rect">
            <a:avLst/>
          </a:prstGeom>
          <a:noFill/>
        </p:spPr>
        <p:txBody>
          <a:bodyPr wrap="square" rtlCol="0">
            <a:spAutoFit/>
          </a:bodyPr>
          <a:lstStyle/>
          <a:p>
            <a:pPr marL="342900" indent="-342900">
              <a:buClr>
                <a:srgbClr val="299D37"/>
              </a:buClr>
              <a:buFont typeface="Arial"/>
              <a:buChar char="•"/>
            </a:pPr>
            <a:r>
              <a:rPr lang="en-US" sz="2400" dirty="0">
                <a:solidFill>
                  <a:schemeClr val="tx1">
                    <a:lumMod val="85000"/>
                    <a:lumOff val="15000"/>
                  </a:schemeClr>
                </a:solidFill>
                <a:latin typeface="Calibri Light"/>
                <a:cs typeface="Calibri Light"/>
              </a:rPr>
              <a:t>Find a Dentist (ability to target search to PPO providers for deepest discount)</a:t>
            </a:r>
          </a:p>
          <a:p>
            <a:pPr marL="342900" indent="-342900">
              <a:buClr>
                <a:srgbClr val="299D37"/>
              </a:buClr>
              <a:buFont typeface="Arial"/>
              <a:buChar char="•"/>
            </a:pPr>
            <a:endParaRPr lang="en-US" sz="1200" dirty="0">
              <a:solidFill>
                <a:schemeClr val="tx1">
                  <a:lumMod val="85000"/>
                  <a:lumOff val="15000"/>
                </a:schemeClr>
              </a:solidFill>
              <a:latin typeface="Calibri Light"/>
              <a:cs typeface="Calibri Light"/>
            </a:endParaRPr>
          </a:p>
          <a:p>
            <a:pPr marL="342900" indent="-342900">
              <a:buClr>
                <a:srgbClr val="299D37"/>
              </a:buClr>
              <a:buFont typeface="Arial"/>
              <a:buChar char="•"/>
            </a:pPr>
            <a:r>
              <a:rPr lang="en-US" sz="2400" dirty="0">
                <a:solidFill>
                  <a:schemeClr val="tx1">
                    <a:lumMod val="85000"/>
                    <a:lumOff val="15000"/>
                  </a:schemeClr>
                </a:solidFill>
                <a:latin typeface="Calibri Light"/>
                <a:cs typeface="Calibri Light"/>
              </a:rPr>
              <a:t>Oral health and wellness information</a:t>
            </a:r>
          </a:p>
          <a:p>
            <a:pPr>
              <a:buClr>
                <a:srgbClr val="299D37"/>
              </a:buClr>
            </a:pPr>
            <a:endParaRPr lang="en-US" sz="1200" dirty="0">
              <a:solidFill>
                <a:schemeClr val="tx1">
                  <a:lumMod val="85000"/>
                  <a:lumOff val="15000"/>
                </a:schemeClr>
              </a:solidFill>
              <a:latin typeface="Calibri Light"/>
              <a:cs typeface="Calibri Light"/>
            </a:endParaRPr>
          </a:p>
          <a:p>
            <a:pPr marL="342900" indent="-342900">
              <a:buClr>
                <a:srgbClr val="299D37"/>
              </a:buClr>
              <a:buFont typeface="Arial"/>
              <a:buChar char="•"/>
            </a:pPr>
            <a:r>
              <a:rPr lang="en-US" sz="2400" dirty="0">
                <a:solidFill>
                  <a:schemeClr val="tx1">
                    <a:lumMod val="85000"/>
                    <a:lumOff val="15000"/>
                  </a:schemeClr>
                </a:solidFill>
                <a:latin typeface="Calibri Light"/>
                <a:cs typeface="Calibri Light"/>
              </a:rPr>
              <a:t>Benefit and Claim Updates</a:t>
            </a:r>
          </a:p>
        </p:txBody>
      </p:sp>
      <p:pic>
        <p:nvPicPr>
          <p:cNvPr id="11" name="Picture 10" descr="iStock_000041365642_Full.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97721" y="1506302"/>
            <a:ext cx="4549482" cy="4548156"/>
          </a:xfrm>
          <a:prstGeom prst="rect">
            <a:avLst/>
          </a:prstGeom>
        </p:spPr>
      </p:pic>
      <p:sp>
        <p:nvSpPr>
          <p:cNvPr id="12" name="TextBox 11"/>
          <p:cNvSpPr txBox="1"/>
          <p:nvPr/>
        </p:nvSpPr>
        <p:spPr>
          <a:xfrm>
            <a:off x="324815" y="210828"/>
            <a:ext cx="8063718" cy="646331"/>
          </a:xfrm>
          <a:prstGeom prst="rect">
            <a:avLst/>
          </a:prstGeom>
          <a:noFill/>
        </p:spPr>
        <p:txBody>
          <a:bodyPr wrap="square" rtlCol="0">
            <a:spAutoFit/>
          </a:bodyPr>
          <a:lstStyle/>
          <a:p>
            <a:r>
              <a:rPr lang="en-US" sz="3600" dirty="0">
                <a:solidFill>
                  <a:srgbClr val="299D37"/>
                </a:solidFill>
                <a:latin typeface="Calibri Light"/>
                <a:cs typeface="Calibri Light"/>
              </a:rPr>
              <a:t>All the Information You Need</a:t>
            </a:r>
          </a:p>
        </p:txBody>
      </p:sp>
      <p:sp>
        <p:nvSpPr>
          <p:cNvPr id="13" name="TextBox 12"/>
          <p:cNvSpPr txBox="1"/>
          <p:nvPr/>
        </p:nvSpPr>
        <p:spPr>
          <a:xfrm>
            <a:off x="324815" y="777316"/>
            <a:ext cx="8201747" cy="461665"/>
          </a:xfrm>
          <a:prstGeom prst="rect">
            <a:avLst/>
          </a:prstGeom>
          <a:noFill/>
        </p:spPr>
        <p:txBody>
          <a:bodyPr wrap="square" rtlCol="0">
            <a:spAutoFit/>
          </a:bodyPr>
          <a:lstStyle/>
          <a:p>
            <a:r>
              <a:rPr lang="en-US" sz="2400" dirty="0">
                <a:solidFill>
                  <a:schemeClr val="tx1">
                    <a:lumMod val="85000"/>
                    <a:lumOff val="15000"/>
                  </a:schemeClr>
                </a:solidFill>
                <a:latin typeface="Calibri Light"/>
                <a:cs typeface="Calibri Light"/>
              </a:rPr>
              <a:t>Online tools are available 24/7 at </a:t>
            </a:r>
            <a:r>
              <a:rPr lang="en-US" sz="2400" b="1" dirty="0" err="1">
                <a:solidFill>
                  <a:schemeClr val="tx1">
                    <a:lumMod val="85000"/>
                    <a:lumOff val="15000"/>
                  </a:schemeClr>
                </a:solidFill>
                <a:latin typeface="Calibri Light"/>
                <a:cs typeface="Calibri Light"/>
              </a:rPr>
              <a:t>www.deltadentalco.com</a:t>
            </a:r>
            <a:endParaRPr lang="en-US" sz="2400" b="1" dirty="0">
              <a:solidFill>
                <a:schemeClr val="tx1">
                  <a:lumMod val="85000"/>
                  <a:lumOff val="15000"/>
                </a:schemeClr>
              </a:solidFill>
              <a:latin typeface="Calibri Light"/>
              <a:cs typeface="Calibri Light"/>
            </a:endParaRPr>
          </a:p>
        </p:txBody>
      </p:sp>
      <p:pic>
        <p:nvPicPr>
          <p:cNvPr id="4" name="Picture 3" descr="A group of children smiling&#10;&#10;Description automatically generated with low confidence">
            <a:extLst>
              <a:ext uri="{FF2B5EF4-FFF2-40B4-BE49-F238E27FC236}">
                <a16:creationId xmlns:a16="http://schemas.microsoft.com/office/drawing/2014/main" id="{570F73C0-5BA9-1240-9BD0-E379268C98D4}"/>
              </a:ext>
            </a:extLst>
          </p:cNvPr>
          <p:cNvPicPr>
            <a:picLocks noChangeAspect="1"/>
          </p:cNvPicPr>
          <p:nvPr/>
        </p:nvPicPr>
        <p:blipFill>
          <a:blip r:embed="rId5"/>
          <a:stretch>
            <a:fillRect/>
          </a:stretch>
        </p:blipFill>
        <p:spPr>
          <a:xfrm>
            <a:off x="4425688" y="2375760"/>
            <a:ext cx="3914403" cy="2106480"/>
          </a:xfrm>
          <a:prstGeom prst="rect">
            <a:avLst/>
          </a:prstGeom>
        </p:spPr>
      </p:pic>
    </p:spTree>
    <p:extLst>
      <p:ext uri="{BB962C8B-B14F-4D97-AF65-F5344CB8AC3E}">
        <p14:creationId xmlns:p14="http://schemas.microsoft.com/office/powerpoint/2010/main" val="109448566"/>
      </p:ext>
    </p:extLst>
  </p:cSld>
  <p:clrMapOvr>
    <a:masterClrMapping/>
  </p:clrMapOvr>
  <mc:AlternateContent xmlns:mc="http://schemas.openxmlformats.org/markup-compatibility/2006" xmlns:p14="http://schemas.microsoft.com/office/powerpoint/2010/main">
    <mc:Choice Requires="p14">
      <p:transition spd="slow" p14:dur="2000" advTm="16409"/>
    </mc:Choice>
    <mc:Fallback xmlns="">
      <p:transition spd="slow" advTm="16409"/>
    </mc:Fallback>
  </mc:AlternateContent>
</p:sld>
</file>

<file path=ppt/theme/theme1.xml><?xml version="1.0" encoding="utf-8"?>
<a:theme xmlns:a="http://schemas.openxmlformats.org/drawingml/2006/main" name="Office Theme">
  <a:themeElements>
    <a:clrScheme name="Custom 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99D3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33453</TotalTime>
  <Words>1318</Words>
  <Application>Microsoft Macintosh PowerPoint</Application>
  <PresentationFormat>On-screen Show (4:3)</PresentationFormat>
  <Paragraphs>150</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Delta Dental of Colorado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Wilbanks</dc:creator>
  <cp:lastModifiedBy>Minerva Cobos</cp:lastModifiedBy>
  <cp:revision>172</cp:revision>
  <cp:lastPrinted>2017-03-15T17:59:10Z</cp:lastPrinted>
  <dcterms:created xsi:type="dcterms:W3CDTF">2015-03-30T18:07:25Z</dcterms:created>
  <dcterms:modified xsi:type="dcterms:W3CDTF">2021-09-08T15:50:49Z</dcterms:modified>
</cp:coreProperties>
</file>